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</p:sldIdLst>
  <p:sldSz cy="5143500" cx="9144000"/>
  <p:notesSz cx="6858000" cy="9144000"/>
  <p:embeddedFontLst>
    <p:embeddedFont>
      <p:font typeface="Nunito"/>
      <p:regular r:id="rId92"/>
      <p:bold r:id="rId93"/>
      <p:italic r:id="rId94"/>
      <p:boldItalic r:id="rId95"/>
    </p:embeddedFont>
    <p:embeddedFont>
      <p:font typeface="Montserrat"/>
      <p:regular r:id="rId96"/>
      <p:bold r:id="rId97"/>
      <p:italic r:id="rId98"/>
      <p:boldItalic r:id="rId99"/>
    </p:embeddedFont>
    <p:embeddedFont>
      <p:font typeface="Montserrat ExtraBold"/>
      <p:bold r:id="rId100"/>
      <p:boldItalic r:id="rId10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02" roundtripDataSignature="AMtx7mgm6kAKz9bVK2CoHCRJcD9kLKL+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4439333-AF7C-45EF-815D-E47E72D87B15}">
  <a:tblStyle styleId="{A4439333-AF7C-45EF-815D-E47E72D87B1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2" Type="http://customschemas.google.com/relationships/presentationmetadata" Target="metadata"/><Relationship Id="rId101" Type="http://schemas.openxmlformats.org/officeDocument/2006/relationships/font" Target="fonts/MontserratExtraBold-boldItalic.fntdata"/><Relationship Id="rId100" Type="http://schemas.openxmlformats.org/officeDocument/2006/relationships/font" Target="fonts/MontserratExtraBold-bold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Nunito-boldItalic.fntdata"/><Relationship Id="rId94" Type="http://schemas.openxmlformats.org/officeDocument/2006/relationships/font" Target="fonts/Nunito-italic.fntdata"/><Relationship Id="rId97" Type="http://schemas.openxmlformats.org/officeDocument/2006/relationships/font" Target="fonts/Montserrat-bold.fntdata"/><Relationship Id="rId96" Type="http://schemas.openxmlformats.org/officeDocument/2006/relationships/font" Target="fonts/Montserrat-regular.fntdata"/><Relationship Id="rId11" Type="http://schemas.openxmlformats.org/officeDocument/2006/relationships/slide" Target="slides/slide4.xml"/><Relationship Id="rId99" Type="http://schemas.openxmlformats.org/officeDocument/2006/relationships/font" Target="fonts/Montserrat-boldItalic.fntdata"/><Relationship Id="rId10" Type="http://schemas.openxmlformats.org/officeDocument/2006/relationships/slide" Target="slides/slide3.xml"/><Relationship Id="rId98" Type="http://schemas.openxmlformats.org/officeDocument/2006/relationships/font" Target="fonts/Montserrat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font" Target="fonts/Nunito-bold.fntdata"/><Relationship Id="rId92" Type="http://schemas.openxmlformats.org/officeDocument/2006/relationships/font" Target="fonts/Nunito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d52dffc3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1d52dffc3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d52dffc3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11d52dffc3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d52dffc3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11d52dffc3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d52dffc34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11d52dffc34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d52dffc34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11d52dffc34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d52dffc34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11d52dffc34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d52dffc3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11d52dffc3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d52dffc3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11d52dffc3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d52dffc34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11d52dffc34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d52dffc34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11d52dffc3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Curriculo caindo em desuso? 20min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d52dffc3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11d52dffc3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d52dffc3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11d52dffc3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d52dffc34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11d52dffc34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d52dffc34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11d52dffc34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d52dffc34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11d52dffc34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52dffc34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11d52dffc3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1d52dffc34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11d52dffc34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d52dffc34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g11d52dffc34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1d52dffc34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11d52dffc34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1d52dffc34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11d52dffc34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953e9b33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11953e9b33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d52dffc34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11d52dffc34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d52dffc3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11d52dffc3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1d52dffc3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11d52dffc3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1d52dffc34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11d52dffc34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d52dffc34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11d52dffc34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1d52dffc34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11d52dffc34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1d52dffc34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11d52dffc34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1d52dffc3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11d52dffc3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1d52dffc34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g11d52dffc34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1d52dffc34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11d52dffc34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d52dffc3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11d52dffc3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d52dffc34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11d52dffc34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d52dffc3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g11d52dffc3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1d52dffc34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11d52dffc34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d52dffc34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11d52dffc3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1d52dffc34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g11d52dffc34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1d52dffc34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11d52dffc3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1d52dffc34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g11d52dffc34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1d52dffc34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g11d52dffc34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1d52dffc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11d52dffc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1953e9b33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11953e9b33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d52dffc3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11d52dffc3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f3ab9bafe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gf3ab9bafe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1953e9b33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11953e9b33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953e9b33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g11953e9b33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1953e9b33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11953e9b33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1953e9b33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g11953e9b33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197cb0f4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1197cb0f4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197cb0f40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" name="Google Shape;742;g1197cb0f40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197cb0f40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g1197cb0f40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197cb0f40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g1197cb0f40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197cb0f40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1" name="Google Shape;781;g1197cb0f40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d52dffc3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11d52dffc3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197cb0f40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g1197cb0f40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197cb0f40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g1197cb0f40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197cb0f40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5" name="Google Shape;825;g1197cb0f40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197cb0f40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" name="Google Shape;841;g1197cb0f40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197cb0f40c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g1197cb0f40c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197cb0f40c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g1197cb0f40c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197cb0f40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9" name="Google Shape;889;g1197cb0f40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197cb0f40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6" name="Google Shape;906;g1197cb0f40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197cb0f40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2" name="Google Shape;922;g1197cb0f40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f3ab9baf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8" name="Google Shape;938;gf3ab9baf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d52dffc3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1d52dffc3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f3ab9bafe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8" name="Google Shape;948;gf3ab9bafe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f3ab9bafe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9" name="Google Shape;959;gf3ab9bafe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f3ab9bafe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0" name="Google Shape;970;gf3ab9bafe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d5939a6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2" name="Google Shape;982;g11d5939a6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207e5aa52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2" name="Google Shape;992;g1207e5aa52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207e5aa52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5" name="Google Shape;1005;g1207e5aa52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1207e5aa52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8" name="Google Shape;1018;g1207e5aa52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1207e5aa52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0" name="Google Shape;1030;g1207e5aa52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1207e5aa52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3" name="Google Shape;1043;g1207e5aa52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1207e5aa52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6" name="Google Shape;1056;g1207e5aa52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d52dffc3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11d52dffc3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1207e5aa5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9" name="Google Shape;1069;g1207e5aa5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1d5939a6b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9" name="Google Shape;1079;g11d5939a6b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11d5939a6b3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2" name="Google Shape;1092;g11d5939a6b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6" name="Google Shape;11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Como vamos falar </a:t>
            </a:r>
            <a:endParaRPr/>
          </a:p>
        </p:txBody>
      </p:sp>
      <p:sp>
        <p:nvSpPr>
          <p:cNvPr id="1115" name="Google Shape;111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d52dffc3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11d52dffc3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ile only">
  <p:cSld name="CUSTOM_5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i="0" sz="30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6" name="Google Shape;76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7" name="Google Shape;7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8" name="Google Shape;7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2" name="Google Shape;8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" name="Google Shape;8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" name="Google Shape;9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1" name="Google Shape;10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">
  <p:cSld name="CUSTOM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6"/>
          <p:cNvSpPr txBox="1"/>
          <p:nvPr>
            <p:ph idx="1" type="body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36"/>
          <p:cNvSpPr txBox="1"/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bg-azul.png" id="54" name="Google Shape;54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49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55" name="Google Shape;5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12" y="51425"/>
            <a:ext cx="1334387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Relationship Id="rId7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3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3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5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4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42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2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Relationship Id="rId4" Type="http://schemas.openxmlformats.org/officeDocument/2006/relationships/image" Target="../media/image45.png"/><Relationship Id="rId5" Type="http://schemas.openxmlformats.org/officeDocument/2006/relationships/image" Target="../media/image54.png"/><Relationship Id="rId6" Type="http://schemas.openxmlformats.org/officeDocument/2006/relationships/image" Target="../media/image53.png"/><Relationship Id="rId7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Relationship Id="rId4" Type="http://schemas.openxmlformats.org/officeDocument/2006/relationships/image" Target="../media/image45.png"/><Relationship Id="rId5" Type="http://schemas.openxmlformats.org/officeDocument/2006/relationships/image" Target="../media/image54.png"/><Relationship Id="rId6" Type="http://schemas.openxmlformats.org/officeDocument/2006/relationships/image" Target="../media/image53.png"/><Relationship Id="rId7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Relationship Id="rId8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2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2.png"/><Relationship Id="rId4" Type="http://schemas.openxmlformats.org/officeDocument/2006/relationships/image" Target="../media/image45.png"/><Relationship Id="rId5" Type="http://schemas.openxmlformats.org/officeDocument/2006/relationships/image" Target="../media/image54.png"/><Relationship Id="rId6" Type="http://schemas.openxmlformats.org/officeDocument/2006/relationships/image" Target="../media/image53.png"/><Relationship Id="rId7" Type="http://schemas.openxmlformats.org/officeDocument/2006/relationships/image" Target="../media/image5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2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7.png"/><Relationship Id="rId4" Type="http://schemas.openxmlformats.org/officeDocument/2006/relationships/image" Target="../media/image62.png"/><Relationship Id="rId5" Type="http://schemas.openxmlformats.org/officeDocument/2006/relationships/image" Target="../media/image66.png"/><Relationship Id="rId6" Type="http://schemas.openxmlformats.org/officeDocument/2006/relationships/image" Target="../media/image60.png"/><Relationship Id="rId7" Type="http://schemas.openxmlformats.org/officeDocument/2006/relationships/image" Target="../media/image6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Relationship Id="rId8" Type="http://schemas.openxmlformats.org/officeDocument/2006/relationships/image" Target="../media/image6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3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7.png"/><Relationship Id="rId4" Type="http://schemas.openxmlformats.org/officeDocument/2006/relationships/image" Target="../media/image62.png"/><Relationship Id="rId5" Type="http://schemas.openxmlformats.org/officeDocument/2006/relationships/image" Target="../media/image66.png"/><Relationship Id="rId6" Type="http://schemas.openxmlformats.org/officeDocument/2006/relationships/image" Target="../media/image60.png"/><Relationship Id="rId7" Type="http://schemas.openxmlformats.org/officeDocument/2006/relationships/image" Target="../media/image6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Relationship Id="rId8" Type="http://schemas.openxmlformats.org/officeDocument/2006/relationships/image" Target="../media/image2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9.png"/><Relationship Id="rId4" Type="http://schemas.openxmlformats.org/officeDocument/2006/relationships/image" Target="../media/image68.png"/><Relationship Id="rId5" Type="http://schemas.openxmlformats.org/officeDocument/2006/relationships/image" Target="../media/image6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"/>
          <p:cNvGrpSpPr/>
          <p:nvPr/>
        </p:nvGrpSpPr>
        <p:grpSpPr>
          <a:xfrm>
            <a:off x="-3794" y="0"/>
            <a:ext cx="9144003" cy="5118712"/>
            <a:chOff x="-3794" y="0"/>
            <a:chExt cx="9144003" cy="5118712"/>
          </a:xfrm>
        </p:grpSpPr>
        <p:pic>
          <p:nvPicPr>
            <p:cNvPr id="116" name="Google Shape;116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794" y="0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794" y="1700831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794" y="3404212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" name="Google Shape;11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23013" y="1904400"/>
            <a:ext cx="2465499" cy="133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"/>
          <p:cNvCxnSpPr/>
          <p:nvPr/>
        </p:nvCxnSpPr>
        <p:spPr>
          <a:xfrm>
            <a:off x="4589188" y="1918675"/>
            <a:ext cx="0" cy="1343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1"/>
          <p:cNvSpPr txBox="1"/>
          <p:nvPr/>
        </p:nvSpPr>
        <p:spPr>
          <a:xfrm>
            <a:off x="384225" y="2109400"/>
            <a:ext cx="4005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Introdução ao JavaScript</a:t>
            </a:r>
            <a:endParaRPr b="0" i="0" sz="22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3" name="Google Shape;123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11d52dffc34_0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1d52dffc34_0_10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1d52dffc34_0_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1d52dffc34_0_1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1d52dffc34_0_1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11d52dffc34_0_104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Variáveis</a:t>
            </a:r>
            <a:endParaRPr b="1" sz="3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11d52dffc34_0_15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1d52dffc34_0_15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1d52dffc34_0_1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1d52dffc34_0_1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1d52dffc34_0_1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11d52dffc34_0_158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O que são?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g11d52dffc34_0_158"/>
          <p:cNvSpPr txBox="1"/>
          <p:nvPr/>
        </p:nvSpPr>
        <p:spPr>
          <a:xfrm>
            <a:off x="543450" y="807000"/>
            <a:ext cx="68649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Elementos básicos na programação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Espaço na memória do computador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Exemplo na matemática: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 = 3x + 2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definirmos, por exemplo, que x = 3, o valor de y será 11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é uma variável e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também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11d52dffc34_0_22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1d52dffc34_0_22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11d52dffc34_0_2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1d52dffc34_0_2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1d52dffc34_0_2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11d52dffc34_0_221"/>
          <p:cNvSpPr txBox="1"/>
          <p:nvPr/>
        </p:nvSpPr>
        <p:spPr>
          <a:xfrm>
            <a:off x="543102" y="742563"/>
            <a:ext cx="64581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Let’s code!</a:t>
            </a:r>
            <a:endParaRPr sz="2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Aplicação do exemplo em Javascript</a:t>
            </a:r>
            <a:endParaRPr sz="2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1" name="Google Shape;251;g11d52dffc34_0_2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67837" y="2245687"/>
            <a:ext cx="3408525" cy="21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11d52dffc34_0_23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11d52dffc34_0_23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11d52dffc34_0_2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1d52dffc34_0_2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1d52dffc34_0_2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1d52dffc34_0_233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Tipos de variáveis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g11d52dffc34_0_233"/>
          <p:cNvSpPr txBox="1"/>
          <p:nvPr/>
        </p:nvSpPr>
        <p:spPr>
          <a:xfrm>
            <a:off x="543450" y="807000"/>
            <a:ext cx="68649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Simples/primitivas e compostas/complexas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Sintaxe: normas e padrões para criação do código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Tipos simples (informação única):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Textos: string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Numéricos: int, decimal, float, etc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Binário: boolean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Compostas (vários elementos): array, lista, etc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Universais do Javascript: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 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3" name="Google Shape;263;g11d52dffc34_0_2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99482" y="3476028"/>
            <a:ext cx="2508725" cy="158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g11d52dffc34_0_24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1d52dffc34_0_24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1d52dffc34_0_2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1d52dffc34_0_2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1d52dffc34_0_2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11d52dffc34_0_246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Vantagens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g11d52dffc34_0_246"/>
          <p:cNvSpPr txBox="1"/>
          <p:nvPr/>
        </p:nvSpPr>
        <p:spPr>
          <a:xfrm>
            <a:off x="543450" y="807000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Reutilização do mesmo valor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Mantém o código limpo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Let’s code again!!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5" name="Google Shape;275;g11d52dffc34_0_2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41921" y="3281727"/>
            <a:ext cx="2966287" cy="1780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11d52dffc34_0_25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11d52dffc34_0_25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11d52dffc34_0_2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1d52dffc34_0_2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11d52dffc34_0_2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11d52dffc34_0_259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Boas práticas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11d52dffc34_0_259"/>
          <p:cNvSpPr txBox="1"/>
          <p:nvPr/>
        </p:nvSpPr>
        <p:spPr>
          <a:xfrm>
            <a:off x="543450" y="807000"/>
            <a:ext cx="68649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Sempre dar um nome bem claro para a variável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utilizar caracteres especiais como let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pr&amp;ço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(dependendo da linguagem, nem é aceito)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Evitar o uso de números com let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numMenos10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criar nomes curtos demais como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 a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 nem longos demais como let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resultadoCalculoDaPrimeraAulaJavascript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7" name="Google Shape;287;g11d52dffc34_0_2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41921" y="3281727"/>
            <a:ext cx="2966287" cy="1780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g11d52dffc34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1d52dffc34_0_11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1d52dffc34_0_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11d52dffc34_0_1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11d52dffc34_0_1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11d52dffc34_0_113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console.log()</a:t>
            </a:r>
            <a:endParaRPr b="1" sz="3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11d52dffc34_0_16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11d52dffc34_0_16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11d52dffc34_0_1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11d52dffc34_0_1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1d52dffc34_0_1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11d52dffc34_0_169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O que é?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g11d52dffc34_0_169"/>
          <p:cNvSpPr txBox="1"/>
          <p:nvPr/>
        </p:nvSpPr>
        <p:spPr>
          <a:xfrm>
            <a:off x="543450" y="807000"/>
            <a:ext cx="68649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console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é um objeto com diversos métodos disponíveis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Recurso nativo do Javascript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Pode ser utilizado em basicamente todos principais navegadores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console.log()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exibição de conteúdo no console do navegador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Muito utilizado para debug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11d52dffc34_0_277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1d52dffc34_0_27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11d52dffc34_0_2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11d52dffc34_0_2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11d52dffc34_0_2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11d52dffc34_0_277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Como utilizar?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g11d52dffc34_0_277"/>
          <p:cNvSpPr txBox="1"/>
          <p:nvPr/>
        </p:nvSpPr>
        <p:spPr>
          <a:xfrm>
            <a:off x="543450" y="807000"/>
            <a:ext cx="68649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Você pode exibir o que quiser no console do navegador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Exemplos: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console.log(“Olá Mundo”);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console.log(minhaVariavel);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console.log(console);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0" name="Google Shape;320;g11d52dffc34_0_2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99482" y="3476028"/>
            <a:ext cx="2508725" cy="158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g11d52dffc34_0_28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11d52dffc34_0_28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11d52dffc34_0_2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11d52dffc34_0_2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11d52dffc34_0_2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11d52dffc34_0_289"/>
          <p:cNvSpPr txBox="1"/>
          <p:nvPr/>
        </p:nvSpPr>
        <p:spPr>
          <a:xfrm>
            <a:off x="543102" y="390697"/>
            <a:ext cx="6598500" cy="11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Let’s code!</a:t>
            </a:r>
            <a:endParaRPr sz="2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Aplicação do exemplo em Javascript</a:t>
            </a:r>
            <a:endParaRPr sz="2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Tela de computador com texto preto sobre fundo branco&#10;&#10;Descrição gerada automaticamente" id="331" name="Google Shape;331;g11d52dffc34_0_2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31531" y="1786426"/>
            <a:ext cx="3621767" cy="2701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"/>
          <p:cNvPicPr preferRelativeResize="0"/>
          <p:nvPr/>
        </p:nvPicPr>
        <p:blipFill rotWithShape="1">
          <a:blip r:embed="rId6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"/>
          <p:cNvSpPr txBox="1"/>
          <p:nvPr/>
        </p:nvSpPr>
        <p:spPr>
          <a:xfrm>
            <a:off x="302550" y="603975"/>
            <a:ext cx="600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Ementa:</a:t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2"/>
          <p:cNvSpPr txBox="1"/>
          <p:nvPr/>
        </p:nvSpPr>
        <p:spPr>
          <a:xfrm>
            <a:off x="221950" y="1080000"/>
            <a:ext cx="8651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Vantagens e características do Javascript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Variáveis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Console.log()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Números e Operadores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Strings / Template String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Booleans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Arrays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Condicionais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Códigos de Repetição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Funções / Métodos auxiliares de Array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Scope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Boas Práticas: Styleguide do Javascript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Boas Práticas: DRY (don't repeat yourself)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g11d52dffc34_0_30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11d52dffc34_0_30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11d52dffc34_0_3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11d52dffc34_0_3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11d52dffc34_0_3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11d52dffc34_0_302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Cuidados ao utilizar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g11d52dffc34_0_302"/>
          <p:cNvSpPr txBox="1"/>
          <p:nvPr/>
        </p:nvSpPr>
        <p:spPr>
          <a:xfrm>
            <a:off x="543450" y="807000"/>
            <a:ext cx="68649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Muita atenção para não exibir conteúdo de variáveis sensíveis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Estar sempre atento para não esquecer de remover usos desnecessários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3" name="Google Shape;343;g11d52dffc34_0_3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99482" y="3476028"/>
            <a:ext cx="2508725" cy="158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g11d52dffc34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11d52dffc34_0_12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11d52dffc34_0_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11d52dffc34_0_1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11d52dffc34_0_1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11d52dffc34_0_122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Números e Operadores</a:t>
            </a:r>
            <a:endParaRPr b="1" sz="3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g11d52dffc34_0_17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11d52dffc34_0_17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1d52dffc34_0_1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1d52dffc34_0_1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1d52dffc34_0_1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11d52dffc34_0_179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Números e Operadores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g11d52dffc34_0_179"/>
          <p:cNvSpPr txBox="1"/>
          <p:nvPr/>
        </p:nvSpPr>
        <p:spPr>
          <a:xfrm>
            <a:off x="543450" y="807000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Matemática no Javascript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Tivemos exemplo na aula de Variáveis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aprofundar um pouco mais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5" name="Google Shape;365;g11d52dffc34_0_1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20425" y="3431603"/>
            <a:ext cx="1521172" cy="15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g11d52dffc34_0_32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11d52dffc34_0_32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11d52dffc34_0_3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11d52dffc34_0_3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11d52dffc34_0_3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11d52dffc34_0_328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Principais tipos numéricos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g11d52dffc34_0_328"/>
          <p:cNvSpPr txBox="1"/>
          <p:nvPr/>
        </p:nvSpPr>
        <p:spPr>
          <a:xfrm>
            <a:off x="543450" y="807000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Inteiros (integers) – 1, 10, 57, 1535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Flutuantes (floats) – 1.5, 10.8, 56.9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Doubles – 1.4996347553257, 10.799911547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7" name="Google Shape;377;g11d52dffc34_0_3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20425" y="3431603"/>
            <a:ext cx="1521172" cy="15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11d52dffc34_0_34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11d52dffc34_0_34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11d52dffc34_0_3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11d52dffc34_0_3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1d52dffc34_0_3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11d52dffc34_0_340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Principais operações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g11d52dffc34_0_340"/>
          <p:cNvSpPr txBox="1"/>
          <p:nvPr/>
        </p:nvSpPr>
        <p:spPr>
          <a:xfrm>
            <a:off x="543450" y="807000"/>
            <a:ext cx="68649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Aritméticas 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– adição, subtração, multiplicação, divisão e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restante (extra)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Incremento e decremento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Atribuição 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– atribuições de adição, subtração, multiplicação e divisão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Comparação 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igualdade estrita, não igualdade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estrita, maior que, menor que, etc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9" name="Google Shape;389;g11d52dffc34_0_3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28605" y="3714977"/>
            <a:ext cx="1679606" cy="1347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g11d52dffc34_0_35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11d52dffc34_0_35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11d52dffc34_0_3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11d52dffc34_0_3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11d52dffc34_0_3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11d52dffc34_0_356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Operações aritméticas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g11d52dffc34_0_356"/>
          <p:cNvSpPr txBox="1"/>
          <p:nvPr/>
        </p:nvSpPr>
        <p:spPr>
          <a:xfrm>
            <a:off x="543450" y="807000"/>
            <a:ext cx="68649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Operações de aritmética básica: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Adição: 1 + 1 = 2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Subtração: 1 – 1 = 0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Multiplicação: 2 * 2 = 4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Divisão: 2 / 2 = 1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Restante: 2 % 2 = 0 ou 15 % 4 = 3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Let’s code!!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1" name="Google Shape;401;g11d52dffc34_0_3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28605" y="3714977"/>
            <a:ext cx="1679606" cy="1347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g11d52dffc34_0_37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11d52dffc34_0_37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11d52dffc34_0_3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11d52dffc34_0_3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11d52dffc34_0_3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11d52dffc34_0_374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Incremento e decremento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g11d52dffc34_0_374"/>
          <p:cNvSpPr txBox="1"/>
          <p:nvPr/>
        </p:nvSpPr>
        <p:spPr>
          <a:xfrm>
            <a:off x="543450" y="807000"/>
            <a:ext cx="68649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Incremento: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 num = 6;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num++; // Desta forma a variável num passará a ter o valor 7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Decremento: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 num = 6;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num--; // Desta forma a variável num passará a ter o valor 5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Lets code!!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3" name="Google Shape;413;g11d52dffc34_0_3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99482" y="3476028"/>
            <a:ext cx="2508725" cy="158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g11d52dffc34_0_38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11d52dffc34_0_38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11d52dffc34_0_3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1d52dffc34_0_3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11d52dffc34_0_3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11d52dffc34_0_388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Atribuição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g11d52dffc34_0_388"/>
          <p:cNvSpPr txBox="1"/>
          <p:nvPr/>
        </p:nvSpPr>
        <p:spPr>
          <a:xfrm>
            <a:off x="543450" y="807000"/>
            <a:ext cx="68649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Cuidado para não confundir com operações aritméticas!!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Supondo que estamos criando a variável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num = 5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Adição: num += 4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// Resultado será 9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Subtração: num -= 2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// Resultado será 3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Multiplicação: num *= 2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// Resultado será 10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Divisão: num /= 5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// Resultado será 1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Let’s code!!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5" name="Google Shape;425;g11d52dffc34_0_3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99482" y="3476028"/>
            <a:ext cx="2508725" cy="158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g11d52dffc34_0_40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11d52dffc34_0_40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11d52dffc34_0_4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11d52dffc34_0_4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11d52dffc34_0_4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11d52dffc34_0_401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Comparação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6" name="Google Shape;436;g11d52dffc34_0_401"/>
          <p:cNvSpPr txBox="1"/>
          <p:nvPr/>
        </p:nvSpPr>
        <p:spPr>
          <a:xfrm>
            <a:off x="543450" y="807000"/>
            <a:ext cx="68649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Resultado sempre será um valor boolean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Igualdade: ===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igualdade: !==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Maior que: &gt;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Maior ou igual a: &gt;=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Menor que: &lt;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Menor ou igual a: &lt;=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7" name="Google Shape;437;g11d52dffc34_0_40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65311" y="3476028"/>
            <a:ext cx="1586298" cy="1586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g11d52dffc34_0_415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11d52dffc34_0_415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11d52dffc34_0_4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11d52dffc34_0_4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11d52dffc34_0_4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11d52dffc34_0_415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Comparação - Exemplos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g11d52dffc34_0_415"/>
          <p:cNvSpPr txBox="1"/>
          <p:nvPr/>
        </p:nvSpPr>
        <p:spPr>
          <a:xfrm>
            <a:off x="543450" y="807000"/>
            <a:ext cx="68649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Igualdade: 1 === 1 // Resultado será true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igualdade: 1 !== 1 // Resultado será false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Maior que: 1 &gt; 1 // Resultado será false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Maior ou igual a: 1 &gt;= 1 // Resultado será true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Menor que: 1 &lt; 1 // Resultado será false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Menor ou igual a: 1 &lt;= 1 // Resultado será true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9" name="Google Shape;449;g11d52dffc34_0_4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65311" y="3476028"/>
            <a:ext cx="1586298" cy="1586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11953e9b336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11953e9b336_0_1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1953e9b336_0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1953e9b336_0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1953e9b336_0_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1953e9b336_0_17"/>
          <p:cNvSpPr txBox="1"/>
          <p:nvPr/>
        </p:nvSpPr>
        <p:spPr>
          <a:xfrm>
            <a:off x="607500" y="1617125"/>
            <a:ext cx="7929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Vantagens e características do Javascript</a:t>
            </a:r>
            <a:endParaRPr b="1" sz="3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g11d52dffc34_0_42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11d52dffc34_0_42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11d52dffc34_0_4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11d52dffc34_0_4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11d52dffc34_0_4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11d52dffc34_0_428"/>
          <p:cNvSpPr txBox="1"/>
          <p:nvPr/>
        </p:nvSpPr>
        <p:spPr>
          <a:xfrm>
            <a:off x="588302" y="738438"/>
            <a:ext cx="6472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Let’s code!</a:t>
            </a:r>
            <a:endParaRPr sz="2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Operadores de comparação</a:t>
            </a:r>
            <a:endParaRPr sz="2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0" name="Google Shape;460;g11d52dffc34_0_4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16472" y="2244951"/>
            <a:ext cx="3416206" cy="2160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g11d52dffc34_0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11d52dffc34_0_13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11d52dffc34_0_1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11d52dffc34_0_1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11d52dffc34_0_1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11d52dffc34_0_131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String/Template String</a:t>
            </a:r>
            <a:endParaRPr b="1" sz="3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g11d52dffc34_0_18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11d52dffc34_0_18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11d52dffc34_0_1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11d52dffc34_0_1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11d52dffc34_0_1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11d52dffc34_0_189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String/Template String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g11d52dffc34_0_189"/>
          <p:cNvSpPr txBox="1"/>
          <p:nvPr/>
        </p:nvSpPr>
        <p:spPr>
          <a:xfrm>
            <a:off x="543450" y="807000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Sequência de caracteres alfanuméricos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Formado por textos, números, símbolos, etc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Um dos tipos mais utilizados na programação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2" name="Google Shape;482;g11d52dffc34_0_1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67873" y="2241748"/>
            <a:ext cx="2965306" cy="2282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g11d52dffc34_0_45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11d52dffc34_0_45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11d52dffc34_0_4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11d52dffc34_0_4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11d52dffc34_0_4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11d52dffc34_0_458"/>
          <p:cNvSpPr txBox="1"/>
          <p:nvPr/>
        </p:nvSpPr>
        <p:spPr>
          <a:xfrm>
            <a:off x="588302" y="738438"/>
            <a:ext cx="6472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2500" lnSpcReduction="10000"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Let’s code!</a:t>
            </a:r>
            <a:endParaRPr sz="2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Utilização de strings no Javascript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3" name="Google Shape;493;g11d52dffc34_0_4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16472" y="2244951"/>
            <a:ext cx="3416206" cy="2160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g11d52dffc34_0_447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11d52dffc34_0_44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11d52dffc34_0_4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11d52dffc34_0_4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11d52dffc34_0_4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11d52dffc34_0_447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Concatenação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g11d52dffc34_0_447"/>
          <p:cNvSpPr txBox="1"/>
          <p:nvPr/>
        </p:nvSpPr>
        <p:spPr>
          <a:xfrm>
            <a:off x="543450" y="807000"/>
            <a:ext cx="68649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Junção de duas ou mais variáveis com pelo menos uma string entre elas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Concatenando string com números: muita atenção, a ordem dos fatores alteram o produto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Como utilizar o recurso?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Let’s code!!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5" name="Google Shape;505;g11d52dffc34_0_4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02905" y="3893886"/>
            <a:ext cx="1679606" cy="108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g11d52dffc34_0_47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11d52dffc34_0_47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11d52dffc34_0_4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11d52dffc34_0_4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11d52dffc34_0_4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11d52dffc34_0_471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Template String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g11d52dffc34_0_471"/>
          <p:cNvSpPr txBox="1"/>
          <p:nvPr/>
        </p:nvSpPr>
        <p:spPr>
          <a:xfrm>
            <a:off x="543450" y="807000"/>
            <a:ext cx="68649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Maneira mais moderna de criar strings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Muito utilizado para textos mais longos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 possível substituir o uso da concatenação pelo uso da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interpolação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Respeita a formatação do texto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Quebra de linha sem uso do \n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7" name="Google Shape;517;g11d52dffc34_0_4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08722" y="3373753"/>
            <a:ext cx="1875344" cy="1586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g11d52dffc34_0_48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11d52dffc34_0_48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11d52dffc34_0_4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11d52dffc34_0_4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11d52dffc34_0_4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11d52dffc34_0_486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Template String – Como utilizar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g11d52dffc34_0_486"/>
          <p:cNvSpPr txBox="1"/>
          <p:nvPr/>
        </p:nvSpPr>
        <p:spPr>
          <a:xfrm>
            <a:off x="543450" y="807000"/>
            <a:ext cx="68649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Devemos utilizar acentos graves (`) para iniciar e finalizar na string ao invés de aspas (“)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realizar a interpolação ao invés de concatenação, a variável deve estar dentro da estrutura ${variavel}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Let’s code!!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9" name="Google Shape;529;g11d52dffc34_0_4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08722" y="3373753"/>
            <a:ext cx="1875344" cy="1586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g11d52dffc34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11d52dffc34_0_14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11d52dffc34_0_1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11d52dffc34_0_1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g11d52dffc34_0_1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11d52dffc34_0_140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Booleans</a:t>
            </a:r>
            <a:endParaRPr b="1" sz="3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g11d52dffc34_0_19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11d52dffc34_0_19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11d52dffc34_0_1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11d52dffc34_0_1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11d52dffc34_0_1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11d52dffc34_0_199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Booleans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0" name="Google Shape;550;g11d52dffc34_0_199"/>
          <p:cNvSpPr txBox="1"/>
          <p:nvPr/>
        </p:nvSpPr>
        <p:spPr>
          <a:xfrm>
            <a:off x="543450" y="807000"/>
            <a:ext cx="68649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Um dos tipos primitivos de variáveis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Geralmente dois valores possíveis: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false 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true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Dependendo da linguagem, é possível obter o valor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null 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 o ideal é não utilizar esta opção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Principal parâmetro para tomadas de decisão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(próximos capítulos)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Desenho de uma pessoa&#10;&#10;Descrição gerada automaticamente com confiança média" id="551" name="Google Shape;551;g11d52dffc34_0_19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05740" y="3260685"/>
            <a:ext cx="2702456" cy="1801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g11d52dffc34_0_50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11d52dffc34_0_50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11d52dffc34_0_5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11d52dffc34_0_5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11d52dffc34_0_5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11d52dffc34_0_502"/>
          <p:cNvSpPr txBox="1"/>
          <p:nvPr/>
        </p:nvSpPr>
        <p:spPr>
          <a:xfrm>
            <a:off x="588302" y="738438"/>
            <a:ext cx="6472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Let’s code!</a:t>
            </a:r>
            <a:endParaRPr sz="2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Utilizações de booleans no Javascript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2" name="Google Shape;562;g11d52dffc34_0_5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16472" y="2244951"/>
            <a:ext cx="3416206" cy="2160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11d52dffc34_0_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1d52dffc34_0_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1d52dffc34_0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1d52dffc34_0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1d52dffc34_0_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11d52dffc34_0_9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Introdução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155" name="Google Shape;155;g11d52dffc34_0_9"/>
          <p:cNvSpPr txBox="1"/>
          <p:nvPr/>
        </p:nvSpPr>
        <p:spPr>
          <a:xfrm>
            <a:off x="543450" y="807000"/>
            <a:ext cx="6864900" cy="19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Criado em setembro de 1995 pela Netscape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Melhorar a experiência dos usuários em páginas WEB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LiveScript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Oficialmente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Javascript 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 meses depois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3A3A3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g11d52dffc34_0_51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11d52dffc34_0_51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11d52dffc34_0_5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11d52dffc34_0_5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11d52dffc34_0_5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11d52dffc34_0_513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boolean vs Boolean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g11d52dffc34_0_513"/>
          <p:cNvSpPr txBox="1"/>
          <p:nvPr/>
        </p:nvSpPr>
        <p:spPr>
          <a:xfrm>
            <a:off x="543450" y="807000"/>
            <a:ext cx="68649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Sintaxe semelhante, porém o B maiúsculo faz a diferença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Boolean 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é um tipo primitivo no Javascript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 possível converter outras variáveis para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Boolean 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utilizando a sintaxe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new Boolean(variável)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Let’s code again!! 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4" name="Google Shape;574;g11d52dffc34_0_5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50170" y="3916086"/>
            <a:ext cx="1191925" cy="1086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g11d52dffc34_0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11d52dffc34_0_14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11d52dffc34_0_1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11d52dffc34_0_1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11d52dffc34_0_1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11d52dffc34_0_149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6. Arrays</a:t>
            </a:r>
            <a:endParaRPr b="1" sz="3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g11d52dffc34_0_20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11d52dffc34_0_20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11d52dffc34_0_2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11d52dffc34_0_2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11d52dffc34_0_2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11d52dffc34_0_209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Arrays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5" name="Google Shape;595;g11d52dffc34_0_209"/>
          <p:cNvSpPr txBox="1"/>
          <p:nvPr/>
        </p:nvSpPr>
        <p:spPr>
          <a:xfrm>
            <a:off x="543450" y="807000"/>
            <a:ext cx="68649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Tipo de variável composta/complexa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Armazena diversos elementos em uma espécie de lista, onde cada um recebe um índice para indicar sua posição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Javascript, os elementos podem ser todos do mesmo tipo ou não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 possível até criar um array de arrays, porém só é recomendado o uso se realmente necessário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g11d52dffc34_0_52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g11d52dffc34_0_52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g11d52dffc34_0_5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11d52dffc34_0_5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g11d52dffc34_0_5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g11d52dffc34_0_528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Utilizando array no Javascript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6" name="Google Shape;606;g11d52dffc34_0_528"/>
          <p:cNvSpPr txBox="1"/>
          <p:nvPr/>
        </p:nvSpPr>
        <p:spPr>
          <a:xfrm>
            <a:off x="543450" y="807000"/>
            <a:ext cx="6864900" cy="3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Sintaxe muito simples, duas possibilidades: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 exemplo = [ 1, 2, 3 ];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 exemploDois = new Array(“João”, “José”, “Maria”);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capturar um elemento específico também é simples: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Como exibir o “José” do segundo exemplo?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exemploDois[1]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posições do array se iniciam em 0 (zero)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primeiro exemplo o primeiro elemento, posição 0 (zero), é o 1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segundo exemplo é o “João”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Let’s code!!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g11d52dffc34_0_53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11d52dffc34_0_53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11d52dffc34_0_5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11d52dffc34_0_5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g11d52dffc34_0_5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g11d52dffc34_0_539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Contando elementos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7" name="Google Shape;617;g11d52dffc34_0_539"/>
          <p:cNvSpPr txBox="1"/>
          <p:nvPr/>
        </p:nvSpPr>
        <p:spPr>
          <a:xfrm>
            <a:off x="543450" y="807000"/>
            <a:ext cx="68649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Um array possui um tamanho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 possível contar quantos elementos um array possui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Sintaxe: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exemplo.length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Let’s code!!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g11d52dffc34_0_55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11d52dffc34_0_55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11d52dffc34_0_5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g11d52dffc34_0_5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11d52dffc34_0_5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g11d52dffc34_0_552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Adicionando novos elementos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8" name="Google Shape;628;g11d52dffc34_0_552"/>
          <p:cNvSpPr txBox="1"/>
          <p:nvPr/>
        </p:nvSpPr>
        <p:spPr>
          <a:xfrm>
            <a:off x="543450" y="807000"/>
            <a:ext cx="68649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 possível adicionar elementos em qualquer posição do array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final: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exemploDois.push(“Marta”)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início: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exemploDois.unshift(“Marta”, “Marcos”)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 posição desejada: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exemploDois.splice(2, 0, “Marta”)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Sendo que 2 é a posição em que o elemento será inserido (lembrando que o array começa da posição 0 (zero) para o primeiro elemento]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 (zero) significa quantos elementos serão removidos do array para inserir o novo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“Marta” é o elemento que está sendo adicionado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Let’s code!!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g11d52dffc34_0_56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11d52dffc34_0_56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11d52dffc34_0_5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g11d52dffc34_0_5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11d52dffc34_0_5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g11d52dffc34_0_563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Removendo elementos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9" name="Google Shape;639;g11d52dffc34_0_563"/>
          <p:cNvSpPr txBox="1"/>
          <p:nvPr/>
        </p:nvSpPr>
        <p:spPr>
          <a:xfrm>
            <a:off x="543450" y="807000"/>
            <a:ext cx="6864900" cy="26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 possível também remover elementos de qualquer posição do array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 final: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exemploDois.pop()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 início: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exemploDois.shift()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 posição desejada: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exemploDois.splice(1, 1)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Sendo que 2 é a posição do elemento que será removido (lembrando que o array começa da posição 0 (zero) para o primeiro elemento]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significa quantos elementos serão removidos do array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Let’s code!!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g11d52dffc34_0_57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11d52dffc34_0_57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11d52dffc34_0_5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11d52dffc34_0_5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11d52dffc34_0_5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11d52dffc34_0_574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Muito cuidado!!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0" name="Google Shape;650;g11d52dffc34_0_574"/>
          <p:cNvSpPr txBox="1"/>
          <p:nvPr/>
        </p:nvSpPr>
        <p:spPr>
          <a:xfrm>
            <a:off x="543450" y="807000"/>
            <a:ext cx="68649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Contar elementos de uma variável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nula 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 que possua um valor que não seja do tipo array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Tentar adicionar ou remover no mesmo cenário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Erro ou resultado não esperado!! Vamos testar?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1" name="Google Shape;651;g11d52dffc34_0_5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3443" y="3089254"/>
            <a:ext cx="3205959" cy="567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g11d52dffc34_0_5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31496" y="2877425"/>
            <a:ext cx="2965623" cy="990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g11d52dffc3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g11d52dffc34_0_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g11d52dffc34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g11d52dffc34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g11d52dffc34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g11d52dffc34_0_0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pt-BR" sz="3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8. Condicionais</a:t>
            </a:r>
            <a:endParaRPr b="1" i="0" sz="3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g11953e9b336_0_7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g11953e9b336_0_7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g11953e9b336_0_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g11953e9b336_0_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g11953e9b336_0_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g11953e9b336_0_71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8. Condicionais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673" name="Google Shape;673;g11953e9b336_0_71"/>
          <p:cNvSpPr txBox="1"/>
          <p:nvPr/>
        </p:nvSpPr>
        <p:spPr>
          <a:xfrm>
            <a:off x="543450" y="807000"/>
            <a:ext cx="6864900" cy="17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8.1 Como funciona o if/else?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É a estrutura de condição a ser verificada para decidir se as linhas do bloco de código serão executadas ou não.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Sintaxe: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3A3A3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4" name="Google Shape;674;g11953e9b336_0_71"/>
          <p:cNvSpPr txBox="1"/>
          <p:nvPr/>
        </p:nvSpPr>
        <p:spPr>
          <a:xfrm>
            <a:off x="2068800" y="2296575"/>
            <a:ext cx="3000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pt-BR" sz="135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1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expression</a:t>
            </a: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1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1" lang="pt-BR" sz="1350" u="none" cap="none" strike="noStrike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code block 1</a:t>
            </a:r>
            <a:endParaRPr b="0" i="1" sz="1350" u="none" cap="none" strike="noStrike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0" i="0" lang="pt-BR" sz="135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 if </a:t>
            </a: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(expression 2){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1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1" lang="pt-BR" sz="1350" u="none" cap="none" strike="noStrike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code block 2</a:t>
            </a:r>
            <a:endParaRPr b="0" i="1" sz="1350" u="none" cap="none" strike="noStrike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0" i="0" lang="pt-BR" sz="135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pt-BR" sz="1350" u="none" cap="none" strike="noStrike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b="0" i="1" lang="pt-BR" sz="1350" u="none" cap="none" strike="noStrike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code block 3</a:t>
            </a:r>
            <a:endParaRPr b="0" i="1" sz="1350" u="none" cap="none" strike="noStrike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11d52dffc34_0_2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1d52dffc34_0_2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1d52dffc34_0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1d52dffc34_0_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1d52dffc34_0_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1d52dffc34_0_20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O que é?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g11d52dffc34_0_20"/>
          <p:cNvSpPr txBox="1"/>
          <p:nvPr/>
        </p:nvSpPr>
        <p:spPr>
          <a:xfrm>
            <a:off x="543450" y="807000"/>
            <a:ext cx="68649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Linguagem de programação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Controle de comportamento dos computadores através de uma sequência de comandos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Nasceu para WEB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Já presente em desenvolvimento mobile e desktop</a:t>
            </a:r>
            <a:endParaRPr i="0" sz="1300" u="none" cap="none" strike="noStrike">
              <a:solidFill>
                <a:srgbClr val="F8F8F2"/>
              </a:solidFill>
              <a:highlight>
                <a:srgbClr val="282A3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g11d52dffc34_0_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14313" y="3119607"/>
            <a:ext cx="3072425" cy="1942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gf3ab9bafea_0_55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gf3ab9bafea_0_55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gf3ab9bafea_0_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gf3ab9bafea_0_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f3ab9bafea_0_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gf3ab9bafea_0_55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8. Condicionais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685" name="Google Shape;685;gf3ab9bafea_0_55"/>
          <p:cNvSpPr txBox="1"/>
          <p:nvPr/>
        </p:nvSpPr>
        <p:spPr>
          <a:xfrm>
            <a:off x="543450" y="807000"/>
            <a:ext cx="6864900" cy="17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8.2 Como funciona o switch/case?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 a switch case serve para selecionar um dos muitos blocos de código a serem executados.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Sintaxe: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3A3A3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6" name="Google Shape;686;gf3ab9bafea_0_55"/>
          <p:cNvSpPr txBox="1"/>
          <p:nvPr/>
        </p:nvSpPr>
        <p:spPr>
          <a:xfrm>
            <a:off x="1942050" y="2154200"/>
            <a:ext cx="5466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1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expression</a:t>
            </a: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i="0" lang="pt-BR" sz="135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1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1" lang="pt-BR" sz="1350" u="none" cap="none" strike="noStrike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code block</a:t>
            </a:r>
            <a:endParaRPr b="0" i="1" sz="1350" u="none" cap="none" strike="noStrike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pt-BR" sz="135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i="0" lang="pt-BR" sz="135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1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1" lang="pt-BR" sz="1350" u="none" cap="none" strike="noStrike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code block</a:t>
            </a:r>
            <a:endParaRPr b="0" i="1" sz="1350" u="none" cap="none" strike="noStrike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pt-BR" sz="135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i="0" lang="pt-BR" sz="135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pt-BR" sz="1350" u="none" cap="none" strike="noStrike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b="0" i="1" lang="pt-BR" sz="1350" u="none" cap="none" strike="noStrike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code block</a:t>
            </a:r>
            <a:endParaRPr b="0" i="1" sz="1350" u="none" cap="none" strike="noStrike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pt-BR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g11953e9b336_0_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g11953e9b336_0_14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g11953e9b336_0_1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g11953e9b336_0_1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g11953e9b336_0_1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g11953e9b336_0_141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pt-BR" sz="3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9. Códigos de Repetição</a:t>
            </a:r>
            <a:endParaRPr b="1" i="0" sz="3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g11953e9b336_0_15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g11953e9b336_0_15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g11953e9b336_0_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11953e9b336_0_1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g11953e9b336_0_1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g11953e9b336_0_150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9. Códigos de Repetição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707" name="Google Shape;707;g11953e9b336_0_150"/>
          <p:cNvSpPr txBox="1"/>
          <p:nvPr/>
        </p:nvSpPr>
        <p:spPr>
          <a:xfrm>
            <a:off x="543450" y="807000"/>
            <a:ext cx="68649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9.1 O que são laços de repetição?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1514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Laços oferecem um jeito fácil e rápido de executar uma ação repetidas vezes.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9.2 Repetição for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1514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Um laço for é repetido até que a condição especificada seja falsa. O laço for no JavaScript é similar ao Java e C. Uma declaração for é feita da seguinte maneira:</a:t>
            </a:r>
            <a:endParaRPr b="0" i="0" sz="1300" u="none" cap="none" strike="noStrike">
              <a:solidFill>
                <a:srgbClr val="15141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5141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pt-BR" sz="12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for ([expressaoInicial]; [condicao]; [incremento])</a:t>
            </a:r>
            <a:endParaRPr b="0" i="1" sz="1200" u="none" cap="none" strike="noStrike">
              <a:solidFill>
                <a:srgbClr val="E83E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pt-BR" sz="12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 bloco de código</a:t>
            </a:r>
            <a:endParaRPr b="0" i="1" sz="1200" u="none" cap="none" strike="noStrike">
              <a:solidFill>
                <a:srgbClr val="E83E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E83E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E83E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9.3 Repetição While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1514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declaração while cria um laço que executa uma rotina especifica enquanto a condição de teste for avaliada como verdadeira. A condição é avaliada antes da execução da rotina.</a:t>
            </a:r>
            <a:endParaRPr b="0" i="0" sz="1300" u="none" cap="none" strike="noStrike">
              <a:solidFill>
                <a:srgbClr val="15141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5141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pt-BR" sz="12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while (condição) {</a:t>
            </a:r>
            <a:endParaRPr b="0" i="1" sz="1200" u="none" cap="none" strike="noStrike">
              <a:solidFill>
                <a:srgbClr val="E83E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pt-BR" sz="12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 bloco de código</a:t>
            </a:r>
            <a:endParaRPr b="0" i="1" sz="1200" u="none" cap="none" strike="noStrike">
              <a:solidFill>
                <a:srgbClr val="E83E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pt-BR" sz="12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b="0" i="1" sz="1200" u="none" cap="none" strike="noStrike">
              <a:solidFill>
                <a:srgbClr val="E83E8C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E83E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g11953e9b336_0_167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g11953e9b336_0_16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g11953e9b336_0_1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g11953e9b336_0_1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g11953e9b336_0_1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g11953e9b336_0_167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9. Códigos de Repetição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718" name="Google Shape;718;g11953e9b336_0_167"/>
          <p:cNvSpPr txBox="1"/>
          <p:nvPr/>
        </p:nvSpPr>
        <p:spPr>
          <a:xfrm>
            <a:off x="543450" y="807000"/>
            <a:ext cx="68649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9.4 Repetição DoWhile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declaração do...while cria um laço que executa uma 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declaração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até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que o teste da 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condição for falsa (false)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A condição é avaliada depois que o bloco de código é executado, resultando que uma declaração seja executada pelo menos uma vez.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E83E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pt-BR" sz="12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do</a:t>
            </a:r>
            <a:endParaRPr b="0" i="1" sz="1200" u="none" cap="none" strike="noStrike">
              <a:solidFill>
                <a:srgbClr val="E83E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pt-BR" sz="12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   bloco de código</a:t>
            </a:r>
            <a:endParaRPr b="0" i="1" sz="1200" u="none" cap="none" strike="noStrike">
              <a:solidFill>
                <a:srgbClr val="E83E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pt-BR" sz="12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while (condicao);</a:t>
            </a:r>
            <a:endParaRPr b="0" i="1" sz="1200" u="none" cap="none" strike="noStrike">
              <a:solidFill>
                <a:srgbClr val="E83E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E83E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E83E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E83E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300" u="none" cap="none" strike="noStrike">
              <a:solidFill>
                <a:srgbClr val="E83E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g11953e9b336_0_18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g11953e9b336_0_18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g11953e9b336_0_1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g11953e9b336_0_1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g11953e9b336_0_1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g11953e9b336_0_182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9. Códigos de Repetição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729" name="Google Shape;729;g11953e9b336_0_182"/>
          <p:cNvSpPr txBox="1"/>
          <p:nvPr/>
        </p:nvSpPr>
        <p:spPr>
          <a:xfrm>
            <a:off x="543450" y="807000"/>
            <a:ext cx="68649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9.6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CONTINUE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rgbClr val="333333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Com este comando, é possível iniciar a próxima repetição do loop. A instrução continue </a:t>
            </a:r>
            <a:r>
              <a:rPr b="1" i="0" lang="pt-BR" sz="1300" u="none" cap="none" strike="noStrike">
                <a:solidFill>
                  <a:srgbClr val="333333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interrompe</a:t>
            </a:r>
            <a:r>
              <a:rPr b="0" i="0" lang="pt-BR" sz="1300" u="none" cap="none" strike="noStrike">
                <a:solidFill>
                  <a:srgbClr val="333333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uma </a:t>
            </a:r>
            <a:r>
              <a:rPr b="1" i="0" lang="pt-BR" sz="1300" u="none" cap="none" strike="noStrike">
                <a:solidFill>
                  <a:srgbClr val="333333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iteração</a:t>
            </a:r>
            <a:r>
              <a:rPr b="0" i="0" lang="pt-BR" sz="1300" u="none" cap="none" strike="noStrike">
                <a:solidFill>
                  <a:srgbClr val="333333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(no laço de repetição), se uma condição específica ocorrer, e continua com a próxima iteração no laço de repetição.</a:t>
            </a:r>
            <a:endParaRPr b="0" i="0" sz="1300" u="none" cap="none" strike="noStrike">
              <a:solidFill>
                <a:srgbClr val="333333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rgbClr val="15141A"/>
                </a:solidFill>
                <a:latin typeface="Montserrat"/>
                <a:ea typeface="Montserrat"/>
                <a:cs typeface="Montserrat"/>
                <a:sym typeface="Montserrat"/>
              </a:rPr>
              <a:t>continue</a:t>
            </a:r>
            <a:endParaRPr b="0" i="0" sz="1300" u="none" cap="none" strike="noStrike">
              <a:solidFill>
                <a:srgbClr val="15141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5141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continue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9.7 BREAK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 comando “break” serve para </a:t>
            </a:r>
            <a:r>
              <a:rPr b="1" i="0" lang="pt-BR" sz="13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encerrar</a:t>
            </a:r>
            <a:r>
              <a:rPr b="0" i="0" lang="pt-BR" sz="13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 leitura. O break é um comando que podemos utilizar quando queremos </a:t>
            </a:r>
            <a:r>
              <a:rPr b="1" i="0" lang="pt-BR" sz="13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parar/encerrar </a:t>
            </a:r>
            <a:r>
              <a:rPr b="0" i="0" lang="pt-BR" sz="13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 laço de </a:t>
            </a:r>
            <a:r>
              <a:rPr b="1" i="0" lang="pt-BR" sz="13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repetição</a:t>
            </a:r>
            <a:r>
              <a:rPr b="0" i="0" lang="pt-BR" sz="13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na hora. A instrução break interrompe o laço e continua executando o código após o loop (se houver).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1" sz="1300" u="none" cap="none" strike="noStrike">
              <a:solidFill>
                <a:srgbClr val="E83E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pt-BR" sz="12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break</a:t>
            </a:r>
            <a:endParaRPr b="0" i="1" sz="1200" u="none" cap="none" strike="noStrike">
              <a:solidFill>
                <a:srgbClr val="E83E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g1197cb0f40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g1197cb0f40c_0_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g1197cb0f40c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g1197cb0f40c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g1197cb0f40c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g1197cb0f40c_0_0"/>
          <p:cNvSpPr txBox="1"/>
          <p:nvPr/>
        </p:nvSpPr>
        <p:spPr>
          <a:xfrm>
            <a:off x="607500" y="1617125"/>
            <a:ext cx="7929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pt-BR" sz="3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10. Funções / Métodos auxiliares de Array</a:t>
            </a:r>
            <a:endParaRPr b="1" i="0" sz="3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g1197cb0f40c_0_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g1197cb0f40c_0_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g1197cb0f40c_0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g1197cb0f40c_0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1197cb0f40c_0_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1197cb0f40c_0_9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10. Métodos auxiliares de Array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750" name="Google Shape;750;g1197cb0f40c_0_9"/>
          <p:cNvSpPr txBox="1"/>
          <p:nvPr/>
        </p:nvSpPr>
        <p:spPr>
          <a:xfrm>
            <a:off x="543450" y="807000"/>
            <a:ext cx="6864900" cy="4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10.1 O que são métodos auxiliares?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Os métodos auxiliares no array, são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procedimentos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ou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funções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que realizam as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ações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no próprio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array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E83E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E83E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10.2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Propriedades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Array.length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- a propriedade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length()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retorna o tamanho de elementos em um array.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21416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751" name="Google Shape;751;g1197cb0f40c_0_9"/>
          <p:cNvGraphicFramePr/>
          <p:nvPr/>
        </p:nvGraphicFramePr>
        <p:xfrm>
          <a:off x="1466050" y="309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{A4439333-AF7C-45EF-815D-E47E72D87B15}</a:tableStyleId>
              </a:tblPr>
              <a:tblGrid>
                <a:gridCol w="453900"/>
                <a:gridCol w="453900"/>
                <a:gridCol w="453900"/>
                <a:gridCol w="453900"/>
                <a:gridCol w="4539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52" name="Google Shape;752;g1197cb0f40c_0_9"/>
          <p:cNvSpPr txBox="1"/>
          <p:nvPr/>
        </p:nvSpPr>
        <p:spPr>
          <a:xfrm>
            <a:off x="3735550" y="3090100"/>
            <a:ext cx="26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.lenght              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3" name="Google Shape;753;g1197cb0f40c_0_9"/>
          <p:cNvCxnSpPr/>
          <p:nvPr/>
        </p:nvCxnSpPr>
        <p:spPr>
          <a:xfrm flipH="1" rot="10800000">
            <a:off x="4441275" y="3285400"/>
            <a:ext cx="569400" cy="9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g1197cb0f40c_0_6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g1197cb0f40c_0_6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g1197cb0f40c_0_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g1197cb0f40c_0_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g1197cb0f40c_0_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g1197cb0f40c_0_61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10. Métodos auxiliares de Array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764" name="Google Shape;764;g1197cb0f40c_0_61"/>
          <p:cNvSpPr txBox="1"/>
          <p:nvPr/>
        </p:nvSpPr>
        <p:spPr>
          <a:xfrm>
            <a:off x="543450" y="807000"/>
            <a:ext cx="68649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10.2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Propriedades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Array.prototype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propriedade prototype permite a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criação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propriedades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com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característica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função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21416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65" name="Google Shape;765;g1197cb0f40c_0_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0350" y="1910275"/>
            <a:ext cx="5317375" cy="271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g1197cb0f40c_0_4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g1197cb0f40c_0_4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g1197cb0f40c_0_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g1197cb0f40c_0_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g1197cb0f40c_0_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g1197cb0f40c_0_40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10. Métodos auxiliares de Array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776" name="Google Shape;776;g1197cb0f40c_0_40"/>
          <p:cNvSpPr txBox="1"/>
          <p:nvPr/>
        </p:nvSpPr>
        <p:spPr>
          <a:xfrm>
            <a:off x="543450" y="807000"/>
            <a:ext cx="68649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Métodos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Array.from()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b="0" i="0" lang="pt-BR" sz="1300" u="none" cap="none" strike="noStrike">
                <a:solidFill>
                  <a:srgbClr val="12141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 método from() é utilizado quando queremos criar um array a partir de um objeto que não é um array. Um exemplo são as strings em que cada caractere é convertido para um elemento de array. </a:t>
            </a:r>
            <a:endParaRPr b="0" i="0" sz="1300" u="none" cap="none" strike="noStrike">
              <a:solidFill>
                <a:srgbClr val="121416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let</a:t>
            </a:r>
            <a:r>
              <a:rPr b="0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pt-BR" sz="110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frase</a:t>
            </a:r>
            <a:r>
              <a:rPr b="0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0" i="0" lang="pt-BR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r>
              <a:rPr b="0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FRUTA</a:t>
            </a:r>
            <a:r>
              <a:rPr b="0" i="0" lang="pt-BR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Array.from(</a:t>
            </a:r>
            <a:r>
              <a:rPr b="0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frase</a:t>
            </a:r>
            <a:r>
              <a:rPr b="1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Array.isArray() 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O método isArray () é empregado quando queremos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descobrir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se uma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variável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ou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constante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é um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objeto array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var</a:t>
            </a:r>
            <a:r>
              <a:rPr b="0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nomes = ["João","Maria", "Paulo", "Pedro"]</a:t>
            </a:r>
            <a:r>
              <a:rPr b="1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1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console.log(</a:t>
            </a:r>
            <a:r>
              <a:rPr b="1" i="0" lang="pt-BR" sz="12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Array.isArray(</a:t>
            </a:r>
            <a:r>
              <a:rPr b="0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nomes</a:t>
            </a:r>
            <a:r>
              <a:rPr b="1" i="0" lang="pt-BR" sz="12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b="1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 b="1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pt-BR" sz="1200" u="none" cap="none" strike="noStrike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// saída: true</a:t>
            </a:r>
            <a:endParaRPr b="0" i="1" sz="1200" u="none" cap="none" strike="noStrike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var</a:t>
            </a:r>
            <a:r>
              <a:rPr b="0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nomesString = "João, Maria, Paulo, Pedro"</a:t>
            </a:r>
            <a:r>
              <a:rPr b="1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1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console.log(</a:t>
            </a:r>
            <a:r>
              <a:rPr b="1" i="0" lang="pt-BR" sz="12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Array.isArray(</a:t>
            </a:r>
            <a:r>
              <a:rPr b="0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nomesString</a:t>
            </a:r>
            <a:r>
              <a:rPr b="1" i="0" lang="pt-BR" sz="12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b="1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 b="1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// saída: false</a:t>
            </a:r>
            <a:endParaRPr b="0" i="0" sz="1200" u="none" cap="none" strike="noStrike">
              <a:solidFill>
                <a:srgbClr val="0086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777" name="Google Shape;777;g1197cb0f40c_0_40"/>
          <p:cNvGraphicFramePr/>
          <p:nvPr/>
        </p:nvGraphicFramePr>
        <p:xfrm>
          <a:off x="3242075" y="229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{A4439333-AF7C-45EF-815D-E47E72D87B15}</a:tableStyleId>
              </a:tblPr>
              <a:tblGrid>
                <a:gridCol w="453900"/>
                <a:gridCol w="453900"/>
                <a:gridCol w="453900"/>
                <a:gridCol w="453900"/>
                <a:gridCol w="4539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F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R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U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778" name="Google Shape;778;g1197cb0f40c_0_40"/>
          <p:cNvCxnSpPr/>
          <p:nvPr/>
        </p:nvCxnSpPr>
        <p:spPr>
          <a:xfrm>
            <a:off x="1957900" y="2482250"/>
            <a:ext cx="1050300" cy="11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g1197cb0f40c_0_13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g1197cb0f40c_0_13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g1197cb0f40c_0_1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g1197cb0f40c_0_1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g1197cb0f40c_0_1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g1197cb0f40c_0_138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10. Métodos auxiliares de Array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789" name="Google Shape;789;g1197cb0f40c_0_138"/>
          <p:cNvSpPr txBox="1"/>
          <p:nvPr/>
        </p:nvSpPr>
        <p:spPr>
          <a:xfrm>
            <a:off x="543450" y="807000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Métodos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forEach() - 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 método concat() retorna um novo array por meio da união de outros arrays existentes.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0" name="Google Shape;790;g1197cb0f40c_0_138"/>
          <p:cNvSpPr txBox="1"/>
          <p:nvPr/>
        </p:nvSpPr>
        <p:spPr>
          <a:xfrm>
            <a:off x="711750" y="1792200"/>
            <a:ext cx="70224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0" lang="pt-BR" sz="110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frutas</a:t>
            </a:r>
            <a:r>
              <a:rPr b="1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['Maçã', 'Banana'];</a:t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E83E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frutas</a:t>
            </a:r>
            <a:r>
              <a:rPr b="1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.forEach(function (</a:t>
            </a:r>
            <a:r>
              <a:rPr b="1" i="0" lang="pt-BR" sz="110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b="1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pt-BR" sz="110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indice</a:t>
            </a:r>
            <a:r>
              <a:rPr b="1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pt-BR" sz="110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array</a:t>
            </a:r>
            <a:r>
              <a:rPr b="1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console.log(</a:t>
            </a:r>
            <a:r>
              <a:rPr b="1" i="0" lang="pt-BR" sz="110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b="1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0" lang="pt-BR" sz="110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indice</a:t>
            </a:r>
            <a:r>
              <a:rPr b="1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0F89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Maçã 0</a:t>
            </a:r>
            <a:endParaRPr b="1" i="0" sz="1100" u="none" cap="none" strike="noStrike">
              <a:solidFill>
                <a:srgbClr val="0F89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0F89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Banana 1</a:t>
            </a:r>
            <a:endParaRPr b="1" i="0" sz="1100" u="none" cap="none" strike="noStrike">
              <a:solidFill>
                <a:srgbClr val="0F89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393A3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11d52dffc34_0_3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11d52dffc34_0_3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11d52dffc34_0_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1d52dffc34_0_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11d52dffc34_0_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1d52dffc34_0_31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O que não é?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g11d52dffc34_0_31"/>
          <p:cNvSpPr txBox="1"/>
          <p:nvPr/>
        </p:nvSpPr>
        <p:spPr>
          <a:xfrm>
            <a:off x="543450" y="807000"/>
            <a:ext cx="68649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Javascript 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 Java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Confusão histórica / nomes semelhantes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tipo&#10;&#10;Descrição gerada automaticamente" id="179" name="Google Shape;179;g11d52dffc34_0_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01325" y="2778984"/>
            <a:ext cx="1458186" cy="145818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11d52dffc34_0_31"/>
          <p:cNvSpPr txBox="1"/>
          <p:nvPr/>
        </p:nvSpPr>
        <p:spPr>
          <a:xfrm>
            <a:off x="5902614" y="4323280"/>
            <a:ext cx="65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Java</a:t>
            </a:r>
            <a:endParaRPr/>
          </a:p>
        </p:txBody>
      </p:sp>
      <p:pic>
        <p:nvPicPr>
          <p:cNvPr descr="Forma&#10;&#10;Descrição gerada automaticamente com confiança média" id="181" name="Google Shape;181;g11d52dffc34_0_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31770" y="2778984"/>
            <a:ext cx="1458186" cy="145818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1d52dffc34_0_31"/>
          <p:cNvSpPr txBox="1"/>
          <p:nvPr/>
        </p:nvSpPr>
        <p:spPr>
          <a:xfrm>
            <a:off x="1117689" y="4323280"/>
            <a:ext cx="120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Javascript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g1197cb0f40c_0_155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g1197cb0f40c_0_155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g1197cb0f40c_0_1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g1197cb0f40c_0_1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g1197cb0f40c_0_1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g1197cb0f40c_0_155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10. Métodos auxiliares de Array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801" name="Google Shape;801;g1197cb0f40c_0_155"/>
          <p:cNvSpPr txBox="1"/>
          <p:nvPr/>
        </p:nvSpPr>
        <p:spPr>
          <a:xfrm>
            <a:off x="543450" y="807000"/>
            <a:ext cx="686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Métodos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push() - </a:t>
            </a:r>
            <a:r>
              <a:rPr b="0" i="0" lang="pt-BR" sz="1300" u="none" cap="none" strike="noStrike">
                <a:solidFill>
                  <a:srgbClr val="1514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Adicionar um item ao final do Array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g1197cb0f40c_0_155"/>
          <p:cNvSpPr txBox="1"/>
          <p:nvPr/>
        </p:nvSpPr>
        <p:spPr>
          <a:xfrm>
            <a:off x="721225" y="1692850"/>
            <a:ext cx="70224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0" lang="pt-BR" sz="110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frutas</a:t>
            </a:r>
            <a:r>
              <a:rPr b="1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['Maçã', 'Banana'];</a:t>
            </a:r>
            <a:endParaRPr b="1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pt-BR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0" lang="pt-BR" sz="105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adicionar</a:t>
            </a:r>
            <a:r>
              <a:rPr b="1" i="0" lang="pt-BR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i="0" lang="pt-BR" sz="105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frutas</a:t>
            </a:r>
            <a:r>
              <a:rPr b="1" i="0" lang="pt-BR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.push('Laranja');</a:t>
            </a:r>
            <a:endParaRPr b="1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pt-BR" sz="1050" u="none" cap="none" strike="noStrike">
                <a:solidFill>
                  <a:srgbClr val="0F89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['Maçã', 'Banana', 'Laranja']</a:t>
            </a:r>
            <a:endParaRPr b="1" i="0" sz="1050" u="none" cap="none" strike="noStrike">
              <a:solidFill>
                <a:srgbClr val="0F89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393A3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803" name="Google Shape;803;g1197cb0f40c_0_155"/>
          <p:cNvGraphicFramePr/>
          <p:nvPr/>
        </p:nvGraphicFramePr>
        <p:xfrm>
          <a:off x="880000" y="350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{A4439333-AF7C-45EF-815D-E47E72D87B15}</a:tableStyleId>
              </a:tblPr>
              <a:tblGrid>
                <a:gridCol w="943425"/>
                <a:gridCol w="943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Maçã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Banana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804" name="Google Shape;804;g1197cb0f40c_0_155"/>
          <p:cNvCxnSpPr/>
          <p:nvPr/>
        </p:nvCxnSpPr>
        <p:spPr>
          <a:xfrm>
            <a:off x="4110000" y="3692000"/>
            <a:ext cx="462000" cy="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805" name="Google Shape;805;g1197cb0f40c_0_155"/>
          <p:cNvGraphicFramePr/>
          <p:nvPr/>
        </p:nvGraphicFramePr>
        <p:xfrm>
          <a:off x="4745388" y="350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{A4439333-AF7C-45EF-815D-E47E72D87B15}</a:tableStyleId>
              </a:tblPr>
              <a:tblGrid>
                <a:gridCol w="887650"/>
                <a:gridCol w="887650"/>
                <a:gridCol w="88765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Maçã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Banana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Laranja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06" name="Google Shape;806;g1197cb0f40c_0_155"/>
          <p:cNvSpPr txBox="1"/>
          <p:nvPr/>
        </p:nvSpPr>
        <p:spPr>
          <a:xfrm>
            <a:off x="2747150" y="3501550"/>
            <a:ext cx="23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.push(‘Laranja’)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g1197cb0f40c_0_177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g1197cb0f40c_0_17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1197cb0f40c_0_1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g1197cb0f40c_0_1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g1197cb0f40c_0_1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g1197cb0f40c_0_177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10. Métodos auxiliares de Array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817" name="Google Shape;817;g1197cb0f40c_0_177"/>
          <p:cNvSpPr txBox="1"/>
          <p:nvPr/>
        </p:nvSpPr>
        <p:spPr>
          <a:xfrm>
            <a:off x="543450" y="807000"/>
            <a:ext cx="686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Métodos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pop() - </a:t>
            </a:r>
            <a:r>
              <a:rPr b="0" i="0" lang="pt-BR" sz="1300" u="none" cap="none" strike="noStrike">
                <a:solidFill>
                  <a:srgbClr val="1514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Remover um item do final do Array</a:t>
            </a:r>
            <a:endParaRPr b="0" i="0" sz="1300" u="none" cap="none" strike="noStrike">
              <a:solidFill>
                <a:srgbClr val="15141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8" name="Google Shape;818;g1197cb0f40c_0_177"/>
          <p:cNvSpPr txBox="1"/>
          <p:nvPr/>
        </p:nvSpPr>
        <p:spPr>
          <a:xfrm>
            <a:off x="721225" y="1692850"/>
            <a:ext cx="70224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0" lang="pt-BR" sz="110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frutas</a:t>
            </a:r>
            <a:r>
              <a:rPr b="1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['Maçã', 'Banana'];</a:t>
            </a:r>
            <a:endParaRPr b="1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pt-BR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0" lang="pt-BR" sz="105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ultimo</a:t>
            </a:r>
            <a:r>
              <a:rPr b="1" i="0" lang="pt-BR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frutas.pop(); </a:t>
            </a:r>
            <a:r>
              <a:rPr b="1" i="0" lang="pt-BR" sz="1050" u="none" cap="none" strike="noStrike">
                <a:solidFill>
                  <a:srgbClr val="0F89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remove Laranja (do final)</a:t>
            </a:r>
            <a:endParaRPr b="1" i="0" sz="1050" u="none" cap="none" strike="noStrike">
              <a:solidFill>
                <a:srgbClr val="0F89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pt-BR" sz="1050" u="none" cap="none" strike="noStrike">
                <a:solidFill>
                  <a:srgbClr val="0F89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['Maçã', 'Banana'];</a:t>
            </a:r>
            <a:endParaRPr b="1" i="0" sz="1050" u="none" cap="none" strike="noStrike">
              <a:solidFill>
                <a:srgbClr val="0F89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393A3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819" name="Google Shape;819;g1197cb0f40c_0_177"/>
          <p:cNvGraphicFramePr/>
          <p:nvPr/>
        </p:nvGraphicFramePr>
        <p:xfrm>
          <a:off x="4714850" y="334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{A4439333-AF7C-45EF-815D-E47E72D87B15}</a:tableStyleId>
              </a:tblPr>
              <a:tblGrid>
                <a:gridCol w="943425"/>
                <a:gridCol w="943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Maçã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Banana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820" name="Google Shape;820;g1197cb0f40c_0_177"/>
          <p:cNvCxnSpPr/>
          <p:nvPr/>
        </p:nvCxnSpPr>
        <p:spPr>
          <a:xfrm>
            <a:off x="4071175" y="3544588"/>
            <a:ext cx="462000" cy="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821" name="Google Shape;821;g1197cb0f40c_0_177"/>
          <p:cNvGraphicFramePr/>
          <p:nvPr/>
        </p:nvGraphicFramePr>
        <p:xfrm>
          <a:off x="721213" y="3349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{A4439333-AF7C-45EF-815D-E47E72D87B15}</a:tableStyleId>
              </a:tblPr>
              <a:tblGrid>
                <a:gridCol w="887650"/>
                <a:gridCol w="887650"/>
                <a:gridCol w="88765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Maçã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Banana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Laranja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22" name="Google Shape;822;g1197cb0f40c_0_177"/>
          <p:cNvSpPr txBox="1"/>
          <p:nvPr/>
        </p:nvSpPr>
        <p:spPr>
          <a:xfrm>
            <a:off x="3384175" y="3347200"/>
            <a:ext cx="6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.pop()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g1197cb0f40c_0_19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g1197cb0f40c_0_19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g1197cb0f40c_0_1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g1197cb0f40c_0_1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g1197cb0f40c_0_1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g1197cb0f40c_0_192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10. Métodos auxiliares de Array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833" name="Google Shape;833;g1197cb0f40c_0_192"/>
          <p:cNvSpPr txBox="1"/>
          <p:nvPr/>
        </p:nvSpPr>
        <p:spPr>
          <a:xfrm>
            <a:off x="543450" y="807000"/>
            <a:ext cx="686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Métodos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15141A"/>
                </a:solidFill>
                <a:latin typeface="Montserrat"/>
                <a:ea typeface="Montserrat"/>
                <a:cs typeface="Montserrat"/>
                <a:sym typeface="Montserrat"/>
              </a:rPr>
              <a:t>shift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() - </a:t>
            </a:r>
            <a:r>
              <a:rPr b="0" i="0" lang="pt-BR" sz="1300" u="none" cap="none" strike="noStrike">
                <a:solidFill>
                  <a:srgbClr val="1514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Remover do início do Array</a:t>
            </a:r>
            <a:endParaRPr b="0" i="0" sz="1300" u="none" cap="none" strike="noStrike">
              <a:solidFill>
                <a:srgbClr val="15141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4" name="Google Shape;834;g1197cb0f40c_0_192"/>
          <p:cNvSpPr txBox="1"/>
          <p:nvPr/>
        </p:nvSpPr>
        <p:spPr>
          <a:xfrm>
            <a:off x="721225" y="1692850"/>
            <a:ext cx="70224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0" lang="pt-BR" sz="110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frutas</a:t>
            </a:r>
            <a:r>
              <a:rPr b="1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['Maçã', 'Banana'];</a:t>
            </a:r>
            <a:endParaRPr b="1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pt-BR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0" lang="pt-BR" sz="105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primeiro</a:t>
            </a:r>
            <a:r>
              <a:rPr b="1" i="0" lang="pt-BR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i="0" lang="pt-BR" sz="105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frutas</a:t>
            </a:r>
            <a:r>
              <a:rPr b="1" i="0" lang="pt-BR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.shift(); // </a:t>
            </a:r>
            <a:r>
              <a:rPr b="1" i="0" lang="pt-BR" sz="1050" u="none" cap="none" strike="noStrike">
                <a:solidFill>
                  <a:srgbClr val="0086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remove Maçã do início</a:t>
            </a:r>
            <a:endParaRPr b="1" i="0" sz="1050" u="none" cap="none" strike="noStrike">
              <a:solidFill>
                <a:srgbClr val="0086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pt-BR" sz="1050" u="none" cap="none" strike="noStrike">
                <a:solidFill>
                  <a:srgbClr val="0086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['Banana'];</a:t>
            </a:r>
            <a:endParaRPr b="1" i="0" sz="1050" u="none" cap="none" strike="noStrike">
              <a:solidFill>
                <a:srgbClr val="0086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393A3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835" name="Google Shape;835;g1197cb0f40c_0_192"/>
          <p:cNvGraphicFramePr/>
          <p:nvPr/>
        </p:nvGraphicFramePr>
        <p:xfrm>
          <a:off x="804075" y="322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{A4439333-AF7C-45EF-815D-E47E72D87B15}</a:tableStyleId>
              </a:tblPr>
              <a:tblGrid>
                <a:gridCol w="943425"/>
                <a:gridCol w="943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Maçã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Banana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836" name="Google Shape;836;g1197cb0f40c_0_192"/>
          <p:cNvCxnSpPr/>
          <p:nvPr/>
        </p:nvCxnSpPr>
        <p:spPr>
          <a:xfrm>
            <a:off x="3368925" y="3418663"/>
            <a:ext cx="462000" cy="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837" name="Google Shape;837;g1197cb0f40c_0_192"/>
          <p:cNvGraphicFramePr/>
          <p:nvPr/>
        </p:nvGraphicFramePr>
        <p:xfrm>
          <a:off x="3985713" y="3223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{A4439333-AF7C-45EF-815D-E47E72D87B15}</a:tableStyleId>
              </a:tblPr>
              <a:tblGrid>
                <a:gridCol w="88765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Banana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38" name="Google Shape;838;g1197cb0f40c_0_192"/>
          <p:cNvSpPr txBox="1"/>
          <p:nvPr/>
        </p:nvSpPr>
        <p:spPr>
          <a:xfrm>
            <a:off x="2729375" y="3221275"/>
            <a:ext cx="6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.shift()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g1197cb0f40c_0_20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g1197cb0f40c_0_20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g1197cb0f40c_0_2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g1197cb0f40c_0_2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g1197cb0f40c_0_2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g1197cb0f40c_0_208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10. Métodos auxiliares de Array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849" name="Google Shape;849;g1197cb0f40c_0_208"/>
          <p:cNvSpPr txBox="1"/>
          <p:nvPr/>
        </p:nvSpPr>
        <p:spPr>
          <a:xfrm>
            <a:off x="543450" y="807000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Métodos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15141A"/>
                </a:solidFill>
                <a:latin typeface="Montserrat"/>
                <a:ea typeface="Montserrat"/>
                <a:cs typeface="Montserrat"/>
                <a:sym typeface="Montserrat"/>
              </a:rPr>
              <a:t>unshift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() - </a:t>
            </a:r>
            <a:r>
              <a:rPr b="0" i="0" lang="pt-BR" sz="1300" u="none" cap="none" strike="noStrike">
                <a:solidFill>
                  <a:srgbClr val="1514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Adicionar ao início do Array</a:t>
            </a:r>
            <a:endParaRPr b="0" i="0" sz="1300" u="none" cap="none" strike="noStrike">
              <a:solidFill>
                <a:srgbClr val="15141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5141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0" name="Google Shape;850;g1197cb0f40c_0_208"/>
          <p:cNvSpPr txBox="1"/>
          <p:nvPr/>
        </p:nvSpPr>
        <p:spPr>
          <a:xfrm>
            <a:off x="721225" y="1692850"/>
            <a:ext cx="70224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0" lang="pt-BR" sz="110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frutas</a:t>
            </a:r>
            <a:r>
              <a:rPr b="1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['Maçã', 'Banana'];</a:t>
            </a:r>
            <a:endParaRPr b="1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pt-BR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0" lang="pt-BR" sz="105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adicionar</a:t>
            </a:r>
            <a:r>
              <a:rPr b="1" i="0" lang="pt-BR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i="0" lang="pt-BR" sz="105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frutas</a:t>
            </a:r>
            <a:r>
              <a:rPr b="1" i="0" lang="pt-BR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.unshift('Morango') </a:t>
            </a:r>
            <a:r>
              <a:rPr b="1" i="0" lang="pt-BR" sz="1050" u="none" cap="none" strike="noStrike">
                <a:solidFill>
                  <a:srgbClr val="0F89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adiciona ao início</a:t>
            </a:r>
            <a:endParaRPr b="1" i="0" sz="1050" u="none" cap="none" strike="noStrike">
              <a:solidFill>
                <a:srgbClr val="0F89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pt-BR" sz="1050" u="none" cap="none" strike="noStrike">
                <a:solidFill>
                  <a:srgbClr val="0F89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['Morango', 'Banana'];</a:t>
            </a:r>
            <a:endParaRPr b="1" i="0" sz="1050" u="none" cap="none" strike="noStrike">
              <a:solidFill>
                <a:srgbClr val="0F89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393A3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851" name="Google Shape;851;g1197cb0f40c_0_208"/>
          <p:cNvGraphicFramePr/>
          <p:nvPr/>
        </p:nvGraphicFramePr>
        <p:xfrm>
          <a:off x="804075" y="322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{A4439333-AF7C-45EF-815D-E47E72D87B15}</a:tableStyleId>
              </a:tblPr>
              <a:tblGrid>
                <a:gridCol w="943425"/>
                <a:gridCol w="943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Maçã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Banana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852" name="Google Shape;852;g1197cb0f40c_0_208"/>
          <p:cNvCxnSpPr/>
          <p:nvPr/>
        </p:nvCxnSpPr>
        <p:spPr>
          <a:xfrm>
            <a:off x="4341000" y="3424550"/>
            <a:ext cx="462000" cy="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53" name="Google Shape;853;g1197cb0f40c_0_208"/>
          <p:cNvSpPr txBox="1"/>
          <p:nvPr/>
        </p:nvSpPr>
        <p:spPr>
          <a:xfrm>
            <a:off x="2690925" y="3227175"/>
            <a:ext cx="17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.unshift(‘Morango’)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54" name="Google Shape;854;g1197cb0f40c_0_208"/>
          <p:cNvGraphicFramePr/>
          <p:nvPr/>
        </p:nvGraphicFramePr>
        <p:xfrm>
          <a:off x="4904250" y="322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{A4439333-AF7C-45EF-815D-E47E72D87B15}</a:tableStyleId>
              </a:tblPr>
              <a:tblGrid>
                <a:gridCol w="943425"/>
                <a:gridCol w="943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Morango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Banana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g1197cb0f40c_0_22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g1197cb0f40c_0_22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g1197cb0f40c_0_2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g1197cb0f40c_0_2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g1197cb0f40c_0_2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g1197cb0f40c_0_224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10. Métodos auxiliares de Array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865" name="Google Shape;865;g1197cb0f40c_0_224"/>
          <p:cNvSpPr txBox="1"/>
          <p:nvPr/>
        </p:nvSpPr>
        <p:spPr>
          <a:xfrm>
            <a:off x="543450" y="807000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Métodos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15141A"/>
                </a:solidFill>
                <a:latin typeface="Montserrat"/>
                <a:ea typeface="Montserrat"/>
                <a:cs typeface="Montserrat"/>
                <a:sym typeface="Montserrat"/>
              </a:rPr>
              <a:t>indexOf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() - </a:t>
            </a:r>
            <a:r>
              <a:rPr b="0" i="0" lang="pt-BR" sz="1300" u="none" cap="none" strike="noStrike">
                <a:solidFill>
                  <a:srgbClr val="1514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Procurar o índice de um item na Array</a:t>
            </a:r>
            <a:endParaRPr b="0" i="0" sz="1300" u="none" cap="none" strike="noStrike">
              <a:solidFill>
                <a:srgbClr val="15141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5141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6" name="Google Shape;866;g1197cb0f40c_0_224"/>
          <p:cNvSpPr txBox="1"/>
          <p:nvPr/>
        </p:nvSpPr>
        <p:spPr>
          <a:xfrm>
            <a:off x="721225" y="1692850"/>
            <a:ext cx="70224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0" lang="pt-BR" sz="110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frutas</a:t>
            </a:r>
            <a:r>
              <a:rPr b="1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['Maçã', 'Banana'];</a:t>
            </a:r>
            <a:endParaRPr b="1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pt-BR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0" lang="pt-BR" sz="105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pos</a:t>
            </a:r>
            <a:r>
              <a:rPr b="1" i="0" lang="pt-BR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i="0" lang="pt-BR" sz="105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frutas</a:t>
            </a:r>
            <a:r>
              <a:rPr b="1" i="0" lang="pt-BR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.indexOf('Banana');</a:t>
            </a:r>
            <a:endParaRPr b="1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pt-BR" sz="1050" u="none" cap="none" strike="noStrike">
                <a:solidFill>
                  <a:srgbClr val="0F89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1</a:t>
            </a:r>
            <a:endParaRPr b="1" i="0" sz="1050" u="none" cap="none" strike="noStrike">
              <a:solidFill>
                <a:srgbClr val="0F89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393A3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867" name="Google Shape;867;g1197cb0f40c_0_224"/>
          <p:cNvGraphicFramePr/>
          <p:nvPr/>
        </p:nvGraphicFramePr>
        <p:xfrm>
          <a:off x="804075" y="322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{A4439333-AF7C-45EF-815D-E47E72D87B15}</a:tableStyleId>
              </a:tblPr>
              <a:tblGrid>
                <a:gridCol w="943425"/>
                <a:gridCol w="9434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Maçã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Banana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868" name="Google Shape;868;g1197cb0f40c_0_224"/>
          <p:cNvCxnSpPr/>
          <p:nvPr/>
        </p:nvCxnSpPr>
        <p:spPr>
          <a:xfrm>
            <a:off x="4341000" y="3424550"/>
            <a:ext cx="462000" cy="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69" name="Google Shape;869;g1197cb0f40c_0_224"/>
          <p:cNvSpPr txBox="1"/>
          <p:nvPr/>
        </p:nvSpPr>
        <p:spPr>
          <a:xfrm>
            <a:off x="2690925" y="3227175"/>
            <a:ext cx="19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.indexOf(‘Banana’)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g1197cb0f40c_0_224"/>
          <p:cNvSpPr txBox="1"/>
          <p:nvPr/>
        </p:nvSpPr>
        <p:spPr>
          <a:xfrm>
            <a:off x="4868275" y="3227163"/>
            <a:ext cx="3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g1197cb0f40c_0_24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g1197cb0f40c_0_24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g1197cb0f40c_0_2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g1197cb0f40c_0_2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g1197cb0f40c_0_2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g1197cb0f40c_0_240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10. Métodos auxiliares de Array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881" name="Google Shape;881;g1197cb0f40c_0_240"/>
          <p:cNvSpPr txBox="1"/>
          <p:nvPr/>
        </p:nvSpPr>
        <p:spPr>
          <a:xfrm>
            <a:off x="543450" y="807000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Métodos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splice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() - 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Remover um item pela posição do índice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5141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2" name="Google Shape;882;g1197cb0f40c_0_240"/>
          <p:cNvSpPr txBox="1"/>
          <p:nvPr/>
        </p:nvSpPr>
        <p:spPr>
          <a:xfrm>
            <a:off x="721225" y="1692850"/>
            <a:ext cx="7022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0" lang="pt-BR" sz="110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frutas</a:t>
            </a:r>
            <a:r>
              <a:rPr b="1" i="0" lang="pt-BR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['Morango', 'Banana', 'Manga']</a:t>
            </a:r>
            <a:endParaRPr b="1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pt-BR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0" lang="pt-BR" sz="105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pos</a:t>
            </a:r>
            <a:r>
              <a:rPr b="1" i="0" lang="pt-BR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i="0" lang="pt-BR" sz="105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frutas</a:t>
            </a:r>
            <a:r>
              <a:rPr b="1" i="0" lang="pt-BR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.indexOf('Banana');</a:t>
            </a:r>
            <a:endParaRPr b="1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pt-BR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0" lang="pt-BR" sz="105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removedItem</a:t>
            </a:r>
            <a:r>
              <a:rPr b="1" i="0" lang="pt-BR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i="0" lang="pt-BR" sz="105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frutas</a:t>
            </a:r>
            <a:r>
              <a:rPr b="1" i="0" lang="pt-BR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.splice(pos, 1); </a:t>
            </a:r>
            <a:r>
              <a:rPr b="1" i="0" lang="pt-BR" sz="1050" u="none" cap="none" strike="noStrike">
                <a:solidFill>
                  <a:srgbClr val="0F89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é assim que se remove um item</a:t>
            </a:r>
            <a:endParaRPr b="1" i="0" sz="1050" u="none" cap="none" strike="noStrike">
              <a:solidFill>
                <a:srgbClr val="0F89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pt-BR" sz="1050" u="none" cap="none" strike="noStrike">
                <a:solidFill>
                  <a:srgbClr val="0F89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['Morango', 'Manga']</a:t>
            </a:r>
            <a:endParaRPr b="1" i="0" sz="1050" u="none" cap="none" strike="noStrike">
              <a:solidFill>
                <a:srgbClr val="0F89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393A3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883" name="Google Shape;883;g1197cb0f40c_0_240"/>
          <p:cNvCxnSpPr/>
          <p:nvPr/>
        </p:nvCxnSpPr>
        <p:spPr>
          <a:xfrm>
            <a:off x="4666900" y="3544588"/>
            <a:ext cx="462000" cy="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84" name="Google Shape;884;g1197cb0f40c_0_240"/>
          <p:cNvSpPr txBox="1"/>
          <p:nvPr/>
        </p:nvSpPr>
        <p:spPr>
          <a:xfrm>
            <a:off x="3382575" y="3347200"/>
            <a:ext cx="133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.splice(pos, 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85" name="Google Shape;885;g1197cb0f40c_0_240"/>
          <p:cNvGraphicFramePr/>
          <p:nvPr/>
        </p:nvGraphicFramePr>
        <p:xfrm>
          <a:off x="721213" y="3349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{A4439333-AF7C-45EF-815D-E47E72D87B15}</a:tableStyleId>
              </a:tblPr>
              <a:tblGrid>
                <a:gridCol w="887650"/>
                <a:gridCol w="887650"/>
                <a:gridCol w="88765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Morango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Banana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Manga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86" name="Google Shape;886;g1197cb0f40c_0_240"/>
          <p:cNvGraphicFramePr/>
          <p:nvPr/>
        </p:nvGraphicFramePr>
        <p:xfrm>
          <a:off x="5274238" y="3349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{A4439333-AF7C-45EF-815D-E47E72D87B15}</a:tableStyleId>
              </a:tblPr>
              <a:tblGrid>
                <a:gridCol w="887650"/>
                <a:gridCol w="88765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Morango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Manga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g1197cb0f40c_0_11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g1197cb0f40c_0_11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g1197cb0f40c_0_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g1197cb0f40c_0_1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g1197cb0f40c_0_1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g1197cb0f40c_0_116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10. Métodos auxiliares de Array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897" name="Google Shape;897;g1197cb0f40c_0_116"/>
          <p:cNvSpPr txBox="1"/>
          <p:nvPr/>
        </p:nvSpPr>
        <p:spPr>
          <a:xfrm>
            <a:off x="543450" y="807000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Métodos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Array.concat () - 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 método concat() retorna um novo array por meio da união de outros arrays existentes.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8" name="Google Shape;898;g1197cb0f40c_0_116"/>
          <p:cNvSpPr txBox="1"/>
          <p:nvPr/>
        </p:nvSpPr>
        <p:spPr>
          <a:xfrm>
            <a:off x="721225" y="1692850"/>
            <a:ext cx="70224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pt-BR" sz="105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0" lang="pt-BR" sz="105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listaMeninas</a:t>
            </a:r>
            <a:r>
              <a:rPr b="1" i="0" lang="pt-BR" sz="105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["Silvia", "Maria", "Joana"];</a:t>
            </a:r>
            <a:endParaRPr b="1" i="0" sz="1050" u="none" cap="none" strike="noStrike">
              <a:solidFill>
                <a:srgbClr val="393A3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pt-BR" sz="105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0" lang="pt-BR" sz="105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listaMeninos</a:t>
            </a:r>
            <a:r>
              <a:rPr b="1" i="0" lang="pt-BR" sz="105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["João", "Paulo", "Pedro"];</a:t>
            </a:r>
            <a:endParaRPr b="1" i="0" sz="1050" u="none" cap="none" strike="noStrike">
              <a:solidFill>
                <a:srgbClr val="393A3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pt-BR" sz="105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0" lang="pt-BR" sz="105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listaPessoas</a:t>
            </a:r>
            <a:r>
              <a:rPr b="1" i="0" lang="pt-BR" sz="105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i="0" lang="pt-BR" sz="105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listaMeninas</a:t>
            </a:r>
            <a:r>
              <a:rPr b="1" i="0" lang="pt-BR" sz="105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.concat(</a:t>
            </a:r>
            <a:r>
              <a:rPr b="1" i="0" lang="pt-BR" sz="105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listaMeninos</a:t>
            </a:r>
            <a:r>
              <a:rPr b="1" i="0" lang="pt-BR" sz="105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i="0" sz="1050" u="none" cap="none" strike="noStrike">
              <a:solidFill>
                <a:srgbClr val="393A3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pt-BR" sz="105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b="1" i="0" lang="pt-BR" sz="105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listaPessoas</a:t>
            </a:r>
            <a:r>
              <a:rPr b="1" i="0" lang="pt-BR" sz="105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i="0" sz="1050" u="none" cap="none" strike="noStrike">
              <a:solidFill>
                <a:srgbClr val="393A3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pt-BR" sz="1050" u="none" cap="none" strike="noStrike">
                <a:solidFill>
                  <a:srgbClr val="0F89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saída: [ 'Silvia', 'Maria', 'Joana', 'João', 'Paulo', 'Pedro' ]</a:t>
            </a:r>
            <a:endParaRPr b="1" i="0" sz="1050" u="none" cap="none" strike="noStrike">
              <a:solidFill>
                <a:srgbClr val="0F89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pt-BR" sz="105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0" lang="pt-BR" sz="105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listaPessoas2</a:t>
            </a:r>
            <a:r>
              <a:rPr b="1" i="0" lang="pt-BR" sz="105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i="0" lang="pt-BR" sz="105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listaMeninos</a:t>
            </a:r>
            <a:r>
              <a:rPr b="1" i="0" lang="pt-BR" sz="105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.concat(</a:t>
            </a:r>
            <a:r>
              <a:rPr b="1" i="0" lang="pt-BR" sz="105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listaMeninas</a:t>
            </a:r>
            <a:r>
              <a:rPr b="1" i="0" lang="pt-BR" sz="105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i="0" sz="1050" u="none" cap="none" strike="noStrike">
              <a:solidFill>
                <a:srgbClr val="393A3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pt-BR" sz="105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b="1" i="0" lang="pt-BR" sz="105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listaPessoas2</a:t>
            </a:r>
            <a:r>
              <a:rPr b="1" i="0" lang="pt-BR" sz="105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i="0" sz="1050" u="none" cap="none" strike="noStrike">
              <a:solidFill>
                <a:srgbClr val="393A3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pt-BR" sz="1050" u="none" cap="none" strike="noStrike">
                <a:solidFill>
                  <a:srgbClr val="0086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saída: [ 'João', 'Paulo', 'Pedro', 'Silvia', 'Maria', 'Joana' ]</a:t>
            </a:r>
            <a:endParaRPr b="1" i="0" sz="1100" u="none" cap="none" strike="noStrike">
              <a:solidFill>
                <a:srgbClr val="0086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393A3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899" name="Google Shape;899;g1197cb0f40c_0_116"/>
          <p:cNvGraphicFramePr/>
          <p:nvPr/>
        </p:nvGraphicFramePr>
        <p:xfrm>
          <a:off x="880000" y="350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{A4439333-AF7C-45EF-815D-E47E72D87B15}</a:tableStyleId>
              </a:tblPr>
              <a:tblGrid>
                <a:gridCol w="453900"/>
                <a:gridCol w="453900"/>
                <a:gridCol w="4539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00" name="Google Shape;900;g1197cb0f40c_0_116"/>
          <p:cNvSpPr txBox="1"/>
          <p:nvPr/>
        </p:nvSpPr>
        <p:spPr>
          <a:xfrm>
            <a:off x="2218425" y="3501550"/>
            <a:ext cx="36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.concat(                      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01" name="Google Shape;901;g1197cb0f40c_0_116"/>
          <p:cNvGraphicFramePr/>
          <p:nvPr/>
        </p:nvGraphicFramePr>
        <p:xfrm>
          <a:off x="3044275" y="350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{A4439333-AF7C-45EF-815D-E47E72D87B15}</a:tableStyleId>
              </a:tblPr>
              <a:tblGrid>
                <a:gridCol w="453900"/>
                <a:gridCol w="4539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02" name="Google Shape;902;g1197cb0f40c_0_116"/>
          <p:cNvCxnSpPr/>
          <p:nvPr/>
        </p:nvCxnSpPr>
        <p:spPr>
          <a:xfrm>
            <a:off x="4159550" y="3695800"/>
            <a:ext cx="462000" cy="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903" name="Google Shape;903;g1197cb0f40c_0_116"/>
          <p:cNvGraphicFramePr/>
          <p:nvPr/>
        </p:nvGraphicFramePr>
        <p:xfrm>
          <a:off x="4745388" y="350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{A4439333-AF7C-45EF-815D-E47E72D87B15}</a:tableStyleId>
              </a:tblPr>
              <a:tblGrid>
                <a:gridCol w="453900"/>
                <a:gridCol w="453900"/>
                <a:gridCol w="453900"/>
                <a:gridCol w="453900"/>
                <a:gridCol w="4539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g1197cb0f40c_0_7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g1197cb0f40c_0_7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g1197cb0f40c_0_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g1197cb0f40c_0_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g1197cb0f40c_0_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g1197cb0f40c_0_78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10. Métodos auxiliares de Array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914" name="Google Shape;914;g1197cb0f40c_0_78"/>
          <p:cNvSpPr txBox="1"/>
          <p:nvPr/>
        </p:nvSpPr>
        <p:spPr>
          <a:xfrm>
            <a:off x="543450" y="807000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Métodos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Array.filter() - 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 método array filter() faz uma busca em um array original e retorna os elementos encontrados em uma nova variável.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5" name="Google Shape;915;g1197cb0f40c_0_78"/>
          <p:cNvSpPr txBox="1"/>
          <p:nvPr/>
        </p:nvSpPr>
        <p:spPr>
          <a:xfrm>
            <a:off x="721225" y="1852225"/>
            <a:ext cx="7022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0" i="0" lang="pt-BR" sz="110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nums</a:t>
            </a:r>
            <a:r>
              <a:rPr b="0" i="0" lang="pt-BR" sz="110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[1, 2, 3, 4, 5];</a:t>
            </a:r>
            <a:endParaRPr b="0" i="0" sz="1100" u="none" cap="none" strike="noStrike">
              <a:solidFill>
                <a:srgbClr val="393A3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0" i="0" lang="pt-BR" sz="110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numPar</a:t>
            </a:r>
            <a:r>
              <a:rPr b="0" i="0" lang="pt-BR" sz="110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nums</a:t>
            </a:r>
            <a:r>
              <a:rPr b="1" i="0" lang="pt-BR" sz="110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.filter(</a:t>
            </a:r>
            <a:r>
              <a:rPr b="0" i="0" lang="pt-BR" sz="110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</a:t>
            </a:r>
            <a:r>
              <a:rPr b="0" i="0" lang="pt-BR" sz="110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10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0" i="0" lang="pt-BR" sz="110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pt-BR" sz="110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</a:t>
            </a:r>
            <a:r>
              <a:rPr b="0" i="0" lang="pt-BR" sz="110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10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% </a:t>
            </a:r>
            <a:r>
              <a:rPr b="0" i="0" lang="pt-BR" sz="110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b="1" i="0" lang="pt-BR" sz="110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0" i="0" lang="pt-BR" sz="110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0 </a:t>
            </a:r>
            <a:r>
              <a:rPr b="1" i="0" lang="pt-BR" sz="110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i="0" sz="1100" u="none" cap="none" strike="noStrike">
              <a:solidFill>
                <a:srgbClr val="393A3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b="0" i="0" lang="pt-BR" sz="110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numPar</a:t>
            </a:r>
            <a:r>
              <a:rPr b="1" i="0" lang="pt-BR" sz="110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i="0" sz="1100" u="none" cap="none" strike="noStrike">
              <a:solidFill>
                <a:srgbClr val="393A3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86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saída: [ 2, 4 ]</a:t>
            </a:r>
            <a:endParaRPr b="0" i="0" sz="1100" u="none" cap="none" strike="noStrike">
              <a:solidFill>
                <a:srgbClr val="0086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393A3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916" name="Google Shape;916;g1197cb0f40c_0_78"/>
          <p:cNvGraphicFramePr/>
          <p:nvPr/>
        </p:nvGraphicFramePr>
        <p:xfrm>
          <a:off x="804075" y="294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{A4439333-AF7C-45EF-815D-E47E72D87B15}</a:tableStyleId>
              </a:tblPr>
              <a:tblGrid>
                <a:gridCol w="453900"/>
                <a:gridCol w="453900"/>
                <a:gridCol w="453900"/>
                <a:gridCol w="453900"/>
                <a:gridCol w="4539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17" name="Google Shape;917;g1197cb0f40c_0_78"/>
          <p:cNvSpPr txBox="1"/>
          <p:nvPr/>
        </p:nvSpPr>
        <p:spPr>
          <a:xfrm>
            <a:off x="3073575" y="2943650"/>
            <a:ext cx="36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.filter(condição para ver se é par)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18" name="Google Shape;918;g1197cb0f40c_0_78"/>
          <p:cNvGraphicFramePr/>
          <p:nvPr/>
        </p:nvGraphicFramePr>
        <p:xfrm>
          <a:off x="1446150" y="395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{A4439333-AF7C-45EF-815D-E47E72D87B15}</a:tableStyleId>
              </a:tblPr>
              <a:tblGrid>
                <a:gridCol w="453900"/>
                <a:gridCol w="4539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19" name="Google Shape;919;g1197cb0f40c_0_78"/>
          <p:cNvCxnSpPr/>
          <p:nvPr/>
        </p:nvCxnSpPr>
        <p:spPr>
          <a:xfrm>
            <a:off x="1897975" y="3368900"/>
            <a:ext cx="0" cy="55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g1197cb0f40c_0_9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g1197cb0f40c_0_9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g1197cb0f40c_0_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g1197cb0f40c_0_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g1197cb0f40c_0_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g1197cb0f40c_0_99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10. Métodos auxiliares de Array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930" name="Google Shape;930;g1197cb0f40c_0_99"/>
          <p:cNvSpPr txBox="1"/>
          <p:nvPr/>
        </p:nvSpPr>
        <p:spPr>
          <a:xfrm>
            <a:off x="543450" y="807000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Métodos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Array.map() - 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executa uma função callback para cada item e devolve o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processamento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em um novo array.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1" name="Google Shape;931;g1197cb0f40c_0_99"/>
          <p:cNvSpPr txBox="1"/>
          <p:nvPr/>
        </p:nvSpPr>
        <p:spPr>
          <a:xfrm>
            <a:off x="721225" y="1852225"/>
            <a:ext cx="7022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0" lang="pt-BR" sz="110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listaNomes</a:t>
            </a:r>
            <a:r>
              <a:rPr b="1" i="0" lang="pt-BR" sz="110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[ 'Silvia', 'Carlos', 'João', 'Maria', 'Paulo', 'Pedro' ];</a:t>
            </a:r>
            <a:endParaRPr b="1" i="0" sz="1100" u="none" cap="none" strike="noStrike">
              <a:solidFill>
                <a:srgbClr val="393A3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0" lang="pt-BR" sz="110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nomesMaiuscula</a:t>
            </a:r>
            <a:r>
              <a:rPr b="1" i="0" lang="pt-BR" sz="110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i="0" lang="pt-BR" sz="110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listaNomes</a:t>
            </a:r>
            <a:r>
              <a:rPr b="1" i="0" lang="pt-BR" sz="110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.map(</a:t>
            </a:r>
            <a:r>
              <a:rPr b="1" i="0" lang="pt-BR" sz="110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nome</a:t>
            </a:r>
            <a:r>
              <a:rPr b="1" i="0" lang="pt-BR" sz="110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=&gt; </a:t>
            </a:r>
            <a:r>
              <a:rPr b="1" i="0" lang="pt-BR" sz="110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nome</a:t>
            </a:r>
            <a:r>
              <a:rPr b="1" i="0" lang="pt-BR" sz="110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.toUpperCase());</a:t>
            </a:r>
            <a:endParaRPr b="1" i="0" sz="1100" u="none" cap="none" strike="noStrike">
              <a:solidFill>
                <a:srgbClr val="393A3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393A3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console.log(nomesMaiuscula);</a:t>
            </a:r>
            <a:endParaRPr b="1" i="0" sz="1100" u="none" cap="none" strike="noStrike">
              <a:solidFill>
                <a:srgbClr val="393A3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0F89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saída: [ 'SILVIA', 'CARLOS', 'JOÃO', 'MARIA', 'PAULO', 'PEDRO' ]</a:t>
            </a:r>
            <a:endParaRPr b="1" i="0" sz="1100" u="none" cap="none" strike="noStrike">
              <a:solidFill>
                <a:srgbClr val="0F89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393A3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932" name="Google Shape;932;g1197cb0f40c_0_99"/>
          <p:cNvGraphicFramePr/>
          <p:nvPr/>
        </p:nvGraphicFramePr>
        <p:xfrm>
          <a:off x="804075" y="294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{A4439333-AF7C-45EF-815D-E47E72D87B15}</a:tableStyleId>
              </a:tblPr>
              <a:tblGrid>
                <a:gridCol w="874775"/>
                <a:gridCol w="7636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magalu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labs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33" name="Google Shape;933;g1197cb0f40c_0_99"/>
          <p:cNvSpPr txBox="1"/>
          <p:nvPr/>
        </p:nvSpPr>
        <p:spPr>
          <a:xfrm>
            <a:off x="2442475" y="2943650"/>
            <a:ext cx="44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.map(passar as palavras para maiúsculas)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4" name="Google Shape;934;g1197cb0f40c_0_99"/>
          <p:cNvCxnSpPr/>
          <p:nvPr/>
        </p:nvCxnSpPr>
        <p:spPr>
          <a:xfrm>
            <a:off x="1679725" y="3399875"/>
            <a:ext cx="0" cy="55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935" name="Google Shape;935;g1197cb0f40c_0_99"/>
          <p:cNvGraphicFramePr/>
          <p:nvPr/>
        </p:nvGraphicFramePr>
        <p:xfrm>
          <a:off x="673763" y="410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{A4439333-AF7C-45EF-815D-E47E72D87B15}</a:tableStyleId>
              </a:tblPr>
              <a:tblGrid>
                <a:gridCol w="1013925"/>
                <a:gridCol w="885100"/>
              </a:tblGrid>
              <a:tr h="400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MAGALU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/>
                        <a:t>LABS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gf3ab9bafe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gf3ab9bafea_0_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gf3ab9bafea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gf3ab9bafea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gf3ab9bafea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gf3ab9bafea_0_0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pt-BR" sz="3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11. Scope</a:t>
            </a:r>
            <a:endParaRPr b="1" i="0" sz="3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11d52dffc34_0_5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1d52dffc34_0_5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11d52dffc34_0_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1d52dffc34_0_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1d52dffc34_0_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1d52dffc34_0_59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Principais características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g11d52dffc34_0_59"/>
          <p:cNvSpPr txBox="1"/>
          <p:nvPr/>
        </p:nvSpPr>
        <p:spPr>
          <a:xfrm>
            <a:off x="543450" y="807000"/>
            <a:ext cx="68649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Client-side (não é server-side)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Adiciona interação nas aplicações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Forte aliada do HTML e do CSS, por exemplo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acessa banco de dados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Forma&#10;&#10;Descrição gerada automaticamente com confiança média" id="194" name="Google Shape;194;g11d52dffc34_0_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49677" y="3468751"/>
            <a:ext cx="1036575" cy="103658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1d52dffc34_0_59"/>
          <p:cNvSpPr txBox="1"/>
          <p:nvPr/>
        </p:nvSpPr>
        <p:spPr>
          <a:xfrm>
            <a:off x="6481840" y="4566551"/>
            <a:ext cx="85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Google Shape;950;gf3ab9bafea_0_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gf3ab9bafea_0_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gf3ab9bafea_0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gf3ab9bafea_0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gf3ab9bafea_0_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gf3ab9bafea_0_9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11. Scope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956" name="Google Shape;956;gf3ab9bafea_0_9"/>
          <p:cNvSpPr txBox="1"/>
          <p:nvPr/>
        </p:nvSpPr>
        <p:spPr>
          <a:xfrm>
            <a:off x="543450" y="807000"/>
            <a:ext cx="68649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11.1 O que são scope ou escopo?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Escopo em JavaScript refere-se ao 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contexto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atual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que determina a 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acessibilidade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das 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variáveis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​​ao </a:t>
            </a:r>
            <a:r>
              <a:rPr b="0" i="1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Simplificando, o escopo diz se você pode usar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variáveis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funções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ou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objetos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específicos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no seu código em um local específico ou não.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11.2 Escopo global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 primeiro tipo de escopo é um escopo global. Esse escopo é criado automaticamente. Tudo o que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não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é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definido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dentro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 um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escopo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local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é automaticamente em um escopo global. 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Variáveis ​​globais são aquelas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declaradas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fora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 um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bloco.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Quando algo é definido em um escopo global, significa que ele é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acessível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visível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 qualquer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lugar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no seu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gf3ab9bafea_0_3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gf3ab9bafea_0_3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gf3ab9bafea_0_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gf3ab9bafea_0_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gf3ab9bafea_0_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gf3ab9bafea_0_33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11. Scope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967" name="Google Shape;967;gf3ab9bafea_0_33"/>
          <p:cNvSpPr txBox="1"/>
          <p:nvPr/>
        </p:nvSpPr>
        <p:spPr>
          <a:xfrm>
            <a:off x="543450" y="807000"/>
            <a:ext cx="68649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11.3 Escopo local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 segundo tipo de escopo é o escopo local. Variáveis, funções e objetos definidos em um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escopo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local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são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visíveis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acessíveis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apenas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dentro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desse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escopo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Eles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não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são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visíveis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acessíveis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fora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dele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Variáveis ​​locais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são aquelas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declaradas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dentro de um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bloco.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Google Shape;972;gf3ab9bafea_0_2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gf3ab9bafea_0_2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gf3ab9bafea_0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gf3ab9bafea_0_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gf3ab9bafea_0_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gf3ab9bafea_0_20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11. Scope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978" name="Google Shape;978;gf3ab9bafea_0_20"/>
          <p:cNvSpPr txBox="1"/>
          <p:nvPr/>
        </p:nvSpPr>
        <p:spPr>
          <a:xfrm>
            <a:off x="543450" y="807000"/>
            <a:ext cx="686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11.3 Exemplo escopo global e local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9" name="Google Shape;979;gf3ab9bafea_0_20"/>
          <p:cNvSpPr txBox="1"/>
          <p:nvPr/>
        </p:nvSpPr>
        <p:spPr>
          <a:xfrm>
            <a:off x="1575325" y="1243175"/>
            <a:ext cx="54663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0086FF"/>
                </a:solidFill>
                <a:latin typeface="Courier New"/>
                <a:ea typeface="Courier New"/>
                <a:cs typeface="Courier New"/>
                <a:sym typeface="Courier New"/>
              </a:rPr>
              <a:t>// Initialize a global variable</a:t>
            </a:r>
            <a:endParaRPr b="1" i="0" sz="1100" u="none" cap="none" strike="noStrike">
              <a:solidFill>
                <a:srgbClr val="0086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i="0" lang="pt-BR" sz="1100" u="none" cap="none" strike="noStrike">
                <a:solidFill>
                  <a:srgbClr val="E83E8C"/>
                </a:solidFill>
                <a:latin typeface="Courier New"/>
                <a:ea typeface="Courier New"/>
                <a:cs typeface="Courier New"/>
                <a:sym typeface="Courier New"/>
              </a:rPr>
              <a:t>especies</a:t>
            </a:r>
            <a:r>
              <a:rPr b="1" i="0" lang="pt-BR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"humano";</a:t>
            </a:r>
            <a:endParaRPr b="1"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function transform() {</a:t>
            </a:r>
            <a:endParaRPr b="1"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0086FF"/>
                </a:solidFill>
                <a:latin typeface="Courier New"/>
                <a:ea typeface="Courier New"/>
                <a:cs typeface="Courier New"/>
                <a:sym typeface="Courier New"/>
              </a:rPr>
              <a:t>  // Initialize a local, function-scoped variable</a:t>
            </a:r>
            <a:endParaRPr b="1" i="0" sz="1100" u="none" cap="none" strike="noStrike">
              <a:solidFill>
                <a:srgbClr val="0086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let </a:t>
            </a:r>
            <a:r>
              <a:rPr b="1" i="0" lang="pt-BR" sz="1100" u="none" cap="none" strike="noStrike">
                <a:solidFill>
                  <a:srgbClr val="E83E8C"/>
                </a:solidFill>
                <a:latin typeface="Courier New"/>
                <a:ea typeface="Courier New"/>
                <a:cs typeface="Courier New"/>
                <a:sym typeface="Courier New"/>
              </a:rPr>
              <a:t>especies</a:t>
            </a:r>
            <a:r>
              <a:rPr b="1" i="0" lang="pt-BR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"lobo";</a:t>
            </a:r>
            <a:endParaRPr b="1"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console.log(</a:t>
            </a:r>
            <a:r>
              <a:rPr b="1" i="0" lang="pt-BR" sz="1100" u="none" cap="none" strike="noStrike">
                <a:solidFill>
                  <a:srgbClr val="E83E8C"/>
                </a:solidFill>
                <a:latin typeface="Courier New"/>
                <a:ea typeface="Courier New"/>
                <a:cs typeface="Courier New"/>
                <a:sym typeface="Courier New"/>
              </a:rPr>
              <a:t>especies</a:t>
            </a:r>
            <a:r>
              <a:rPr b="1" i="0" lang="pt-BR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0086FF"/>
                </a:solidFill>
                <a:latin typeface="Courier New"/>
                <a:ea typeface="Courier New"/>
                <a:cs typeface="Courier New"/>
                <a:sym typeface="Courier New"/>
              </a:rPr>
              <a:t>// Log the global and local variable</a:t>
            </a:r>
            <a:endParaRPr b="1" i="0" sz="1100" u="none" cap="none" strike="noStrike">
              <a:solidFill>
                <a:srgbClr val="0086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b="1" i="0" lang="pt-BR" sz="1100" u="none" cap="none" strike="noStrike">
                <a:solidFill>
                  <a:srgbClr val="E83E8C"/>
                </a:solidFill>
                <a:latin typeface="Courier New"/>
                <a:ea typeface="Courier New"/>
                <a:cs typeface="Courier New"/>
                <a:sym typeface="Courier New"/>
              </a:rPr>
              <a:t>especies</a:t>
            </a:r>
            <a:r>
              <a:rPr b="1" i="0" lang="pt-BR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transform();</a:t>
            </a:r>
            <a:endParaRPr b="1"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b="1" i="0" lang="pt-BR" sz="1100" u="none" cap="none" strike="noStrike">
                <a:solidFill>
                  <a:srgbClr val="E83E8C"/>
                </a:solidFill>
                <a:latin typeface="Courier New"/>
                <a:ea typeface="Courier New"/>
                <a:cs typeface="Courier New"/>
                <a:sym typeface="Courier New"/>
              </a:rPr>
              <a:t>especies</a:t>
            </a:r>
            <a:r>
              <a:rPr b="1" i="0" lang="pt-BR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0086FF"/>
                </a:solidFill>
                <a:latin typeface="Courier New"/>
                <a:ea typeface="Courier New"/>
                <a:cs typeface="Courier New"/>
                <a:sym typeface="Courier New"/>
              </a:rPr>
              <a:t>//saida</a:t>
            </a:r>
            <a:endParaRPr b="1" i="0" sz="1100" u="none" cap="none" strike="noStrike">
              <a:solidFill>
                <a:srgbClr val="0086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0086FF"/>
                </a:solidFill>
                <a:latin typeface="Courier New"/>
                <a:ea typeface="Courier New"/>
                <a:cs typeface="Courier New"/>
                <a:sym typeface="Courier New"/>
              </a:rPr>
              <a:t>//humano</a:t>
            </a:r>
            <a:endParaRPr b="1" i="0" sz="1100" u="none" cap="none" strike="noStrike">
              <a:solidFill>
                <a:srgbClr val="0086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0086FF"/>
                </a:solidFill>
                <a:latin typeface="Courier New"/>
                <a:ea typeface="Courier New"/>
                <a:cs typeface="Courier New"/>
                <a:sym typeface="Courier New"/>
              </a:rPr>
              <a:t>//lobo</a:t>
            </a:r>
            <a:endParaRPr b="1" i="0" sz="1100" u="none" cap="none" strike="noStrike">
              <a:solidFill>
                <a:srgbClr val="0086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0086FF"/>
                </a:solidFill>
                <a:latin typeface="Courier New"/>
                <a:ea typeface="Courier New"/>
                <a:cs typeface="Courier New"/>
                <a:sym typeface="Courier New"/>
              </a:rPr>
              <a:t>//humano</a:t>
            </a:r>
            <a:endParaRPr b="1" i="0" sz="1100" u="none" cap="none" strike="noStrike">
              <a:solidFill>
                <a:srgbClr val="0086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g11d5939a6b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g11d5939a6b3_0_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g11d5939a6b3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g11d5939a6b3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g11d5939a6b3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g11d5939a6b3_0_0"/>
          <p:cNvSpPr txBox="1"/>
          <p:nvPr/>
        </p:nvSpPr>
        <p:spPr>
          <a:xfrm>
            <a:off x="61975" y="2248125"/>
            <a:ext cx="9081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pt-BR" sz="2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r>
              <a:rPr b="1" i="0" lang="pt-BR" sz="2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pt-BR" sz="2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Boas Práticas: Styleguide do Javascript</a:t>
            </a:r>
            <a:endParaRPr b="1" sz="2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Google Shape;994;g1207e5aa528_0_1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g1207e5aa528_0_1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g1207e5aa528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g1207e5aa528_0_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g1207e5aa528_0_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g1207e5aa528_0_10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O que é?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0" name="Google Shape;1000;g1207e5aa528_0_10"/>
          <p:cNvSpPr txBox="1"/>
          <p:nvPr/>
        </p:nvSpPr>
        <p:spPr>
          <a:xfrm>
            <a:off x="543450" y="807000"/>
            <a:ext cx="686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1" name="Google Shape;1001;g1207e5aa528_0_10"/>
          <p:cNvSpPr txBox="1"/>
          <p:nvPr/>
        </p:nvSpPr>
        <p:spPr>
          <a:xfrm>
            <a:off x="1575325" y="1243175"/>
            <a:ext cx="546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86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2" name="Google Shape;1002;g1207e5aa528_0_10"/>
          <p:cNvSpPr txBox="1"/>
          <p:nvPr/>
        </p:nvSpPr>
        <p:spPr>
          <a:xfrm>
            <a:off x="543450" y="807000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Conjunto de padrões/regras;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Definem como o código deve ser escrito;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Melhores práticas;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g1207e5aa528_0_25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g1207e5aa528_0_25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g1207e5aa528_0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g1207e5aa528_0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g1207e5aa528_0_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g1207e5aa528_0_25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Objetivo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3" name="Google Shape;1013;g1207e5aa528_0_25"/>
          <p:cNvSpPr txBox="1"/>
          <p:nvPr/>
        </p:nvSpPr>
        <p:spPr>
          <a:xfrm>
            <a:off x="543450" y="807000"/>
            <a:ext cx="686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4" name="Google Shape;1014;g1207e5aa528_0_25"/>
          <p:cNvSpPr txBox="1"/>
          <p:nvPr/>
        </p:nvSpPr>
        <p:spPr>
          <a:xfrm>
            <a:off x="1575325" y="1243175"/>
            <a:ext cx="546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86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15" name="Google Shape;1015;g1207e5aa528_0_25"/>
          <p:cNvSpPr txBox="1"/>
          <p:nvPr/>
        </p:nvSpPr>
        <p:spPr>
          <a:xfrm>
            <a:off x="543450" y="807000"/>
            <a:ext cx="68649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Ninguém escreve código igual;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Existem diversas maneiras de obter o mesmo resultado;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Seguir um padrão, uma metodologia, torna o código familiar para todos;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Legibilidade do código para demais membros do time;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1020;g1207e5aa528_0_4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g1207e5aa528_0_4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g1207e5aa528_0_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g1207e5aa528_0_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g1207e5aa528_0_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g1207e5aa528_0_40"/>
          <p:cNvSpPr txBox="1"/>
          <p:nvPr>
            <p:ph idx="1" type="body"/>
          </p:nvPr>
        </p:nvSpPr>
        <p:spPr>
          <a:xfrm>
            <a:off x="729450" y="2090557"/>
            <a:ext cx="64929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0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Exemplos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6" name="Google Shape;1026;g1207e5aa528_0_40"/>
          <p:cNvSpPr txBox="1"/>
          <p:nvPr/>
        </p:nvSpPr>
        <p:spPr>
          <a:xfrm>
            <a:off x="543450" y="807000"/>
            <a:ext cx="686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7" name="Google Shape;1027;g1207e5aa528_0_40"/>
          <p:cNvSpPr txBox="1"/>
          <p:nvPr/>
        </p:nvSpPr>
        <p:spPr>
          <a:xfrm>
            <a:off x="1575325" y="1243175"/>
            <a:ext cx="546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86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g1207e5aa528_0_5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g1207e5aa528_0_5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g1207e5aa528_0_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g1207e5aa528_0_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g1207e5aa528_0_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g1207e5aa528_0_53"/>
          <p:cNvSpPr txBox="1"/>
          <p:nvPr/>
        </p:nvSpPr>
        <p:spPr>
          <a:xfrm>
            <a:off x="543450" y="807000"/>
            <a:ext cx="686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8" name="Google Shape;1038;g1207e5aa528_0_53"/>
          <p:cNvSpPr txBox="1"/>
          <p:nvPr/>
        </p:nvSpPr>
        <p:spPr>
          <a:xfrm>
            <a:off x="1575325" y="1243175"/>
            <a:ext cx="546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86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9" name="Google Shape;1039;g1207e5aa528_0_53"/>
          <p:cNvSpPr txBox="1"/>
          <p:nvPr/>
        </p:nvSpPr>
        <p:spPr>
          <a:xfrm>
            <a:off x="543450" y="807000"/>
            <a:ext cx="68649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Sempre caixa baixa;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Utilizar underline (_) ou traços (-) para definição do nome;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Somente um ou outro, não misturar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Exemplos: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com-school.js – é legal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com_school.js – é legal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comSchool.js – não é legal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com_school-v1.js – não é legal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0" name="Google Shape;1040;g1207e5aa528_0_53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Exemplos – Nome de Arquivos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g1207e5aa528_0_6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g1207e5aa528_0_6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g1207e5aa528_0_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g1207e5aa528_0_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g1207e5aa528_0_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g1207e5aa528_0_69"/>
          <p:cNvSpPr txBox="1"/>
          <p:nvPr/>
        </p:nvSpPr>
        <p:spPr>
          <a:xfrm>
            <a:off x="543450" y="807000"/>
            <a:ext cx="686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1" name="Google Shape;1051;g1207e5aa528_0_69"/>
          <p:cNvSpPr txBox="1"/>
          <p:nvPr/>
        </p:nvSpPr>
        <p:spPr>
          <a:xfrm>
            <a:off x="543450" y="807000"/>
            <a:ext cx="68649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Utilizar 2 espaços para cada nível;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Muitos usam o modelo com 4 espaços ou um tab;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2" name="Google Shape;1052;g1207e5aa528_0_69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Exemplos – Indentação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3" name="Google Shape;1053;g1207e5aa528_0_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4075" y="1838551"/>
            <a:ext cx="4692049" cy="7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g1207e5aa528_0_85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g1207e5aa528_0_85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g1207e5aa528_0_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g1207e5aa528_0_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g1207e5aa528_0_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g1207e5aa528_0_85"/>
          <p:cNvSpPr txBox="1"/>
          <p:nvPr/>
        </p:nvSpPr>
        <p:spPr>
          <a:xfrm>
            <a:off x="543450" y="807000"/>
            <a:ext cx="686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4" name="Google Shape;1064;g1207e5aa528_0_85"/>
          <p:cNvSpPr txBox="1"/>
          <p:nvPr/>
        </p:nvSpPr>
        <p:spPr>
          <a:xfrm>
            <a:off x="1575325" y="1243175"/>
            <a:ext cx="546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86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65" name="Google Shape;1065;g1207e5aa528_0_85"/>
          <p:cNvSpPr txBox="1"/>
          <p:nvPr/>
        </p:nvSpPr>
        <p:spPr>
          <a:xfrm>
            <a:off x="543450" y="807000"/>
            <a:ext cx="68649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Nomes de variáveis: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precisam ter sentido/significado, utilizar camelCase...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Constantes: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devem seguir ESSE_MODELO;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Ponto e vírgula: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Sempre utilizar ao fim de declarações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console.log(“Olá Mundo!!”);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6" name="Google Shape;1066;g1207e5aa528_0_85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Outros Exemplos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11d52dffc34_0_75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1d52dffc34_0_75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11d52dffc34_0_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11d52dffc34_0_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1d52dffc34_0_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1d52dffc34_0_75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Vantagens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g11d52dffc34_0_75"/>
          <p:cNvSpPr txBox="1"/>
          <p:nvPr/>
        </p:nvSpPr>
        <p:spPr>
          <a:xfrm>
            <a:off x="543450" y="807000"/>
            <a:ext cx="68649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Leve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Mais rápido que diversas outras linguagens como Java, C#, etc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consome recursos do servidor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Possui uma imensa comunidade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Possui muitas bibliotecas para auxiliar no desenvolvimento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Fornece interatividade aos sites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g11d52dffc34_0_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49102" y="3596748"/>
            <a:ext cx="2159425" cy="130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g1207e5aa52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g1207e5aa528_0_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g1207e5aa528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g1207e5aa528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g1207e5aa528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g1207e5aa528_0_0"/>
          <p:cNvSpPr txBox="1"/>
          <p:nvPr/>
        </p:nvSpPr>
        <p:spPr>
          <a:xfrm>
            <a:off x="61975" y="2248125"/>
            <a:ext cx="9081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pt-BR" sz="2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13</a:t>
            </a:r>
            <a:r>
              <a:rPr b="1" i="0" lang="pt-BR" sz="2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pt-BR" sz="2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Boas Práticas: DRY (don't repeat yourself)</a:t>
            </a:r>
            <a:endParaRPr b="1" sz="2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g11d5939a6b3_0_18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g11d5939a6b3_0_18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g11d5939a6b3_0_1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g11d5939a6b3_0_1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g11d5939a6b3_0_1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g11d5939a6b3_0_180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14. DRY (don't repeat yourself)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7" name="Google Shape;1087;g11d5939a6b3_0_180"/>
          <p:cNvSpPr txBox="1"/>
          <p:nvPr/>
        </p:nvSpPr>
        <p:spPr>
          <a:xfrm>
            <a:off x="543450" y="807000"/>
            <a:ext cx="686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8" name="Google Shape;1088;g11d5939a6b3_0_180"/>
          <p:cNvSpPr txBox="1"/>
          <p:nvPr/>
        </p:nvSpPr>
        <p:spPr>
          <a:xfrm>
            <a:off x="1575325" y="1243175"/>
            <a:ext cx="546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86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9" name="Google Shape;1089;g11d5939a6b3_0_180"/>
          <p:cNvSpPr txBox="1"/>
          <p:nvPr/>
        </p:nvSpPr>
        <p:spPr>
          <a:xfrm>
            <a:off x="543450" y="807000"/>
            <a:ext cx="6864900" cy="3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 que é DRY?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Existe um </a:t>
            </a:r>
            <a:r>
              <a:rPr lang="pt-BR" sz="13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princípio de desenvolvimento de software </a:t>
            </a: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chamado DRY (</a:t>
            </a: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Don’t Repeat Yourself</a:t>
            </a: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que traduzido significa </a:t>
            </a: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não se repita</a:t>
            </a: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), que diz: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“Cada parte do conhecimento deve ter uma representação única, não ambígua e definitiva dentro do sistema.”</a:t>
            </a:r>
            <a:endParaRPr sz="1200">
              <a:solidFill>
                <a:srgbClr val="121416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 ideia principal é reduzir a </a:t>
            </a:r>
            <a:r>
              <a:rPr b="1" lang="pt-BR" sz="13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repetição</a:t>
            </a:r>
            <a:r>
              <a:rPr lang="pt-BR" sz="13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de código projeto. </a:t>
            </a: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Isso significa que você pode </a:t>
            </a: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refatorá-lo</a:t>
            </a: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identificando algo feito várias vezes e transformando-o em um loop ou uma função. Com isso, o código DRY fica mais fácil de </a:t>
            </a: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alterar</a:t>
            </a: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pois você só precisa fazê-la em um só lugar</a:t>
            </a:r>
            <a:r>
              <a:rPr lang="pt-BR" sz="1200">
                <a:solidFill>
                  <a:srgbClr val="12141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 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g11d5939a6b3_0_19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g11d5939a6b3_0_19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g11d5939a6b3_0_1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g11d5939a6b3_0_1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g11d5939a6b3_0_1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g11d5939a6b3_0_194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14. DRY (don't repeat yourself)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0" name="Google Shape;1100;g11d5939a6b3_0_194"/>
          <p:cNvSpPr txBox="1"/>
          <p:nvPr/>
        </p:nvSpPr>
        <p:spPr>
          <a:xfrm>
            <a:off x="543450" y="807000"/>
            <a:ext cx="686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1" name="Google Shape;1101;g11d5939a6b3_0_194"/>
          <p:cNvSpPr txBox="1"/>
          <p:nvPr/>
        </p:nvSpPr>
        <p:spPr>
          <a:xfrm>
            <a:off x="1575325" y="1243175"/>
            <a:ext cx="546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86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2" name="Google Shape;1102;g11d5939a6b3_0_194"/>
          <p:cNvSpPr txBox="1"/>
          <p:nvPr/>
        </p:nvSpPr>
        <p:spPr>
          <a:xfrm>
            <a:off x="543450" y="1035600"/>
            <a:ext cx="6864900" cy="11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Outro benefício que podemos destacar é no incentivo dado a </a:t>
            </a:r>
            <a:r>
              <a:rPr b="1" lang="pt-BR" sz="13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modularização</a:t>
            </a:r>
            <a:r>
              <a:rPr lang="pt-BR" sz="13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do seu código,  já que ao implementar uma mesma lógica repetidas vezes, provavelmente você estará escrevendo uma </a:t>
            </a:r>
            <a:r>
              <a:rPr b="1" lang="pt-BR" sz="13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rotina</a:t>
            </a:r>
            <a:r>
              <a:rPr lang="pt-BR" sz="13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para reutilizar a execução da mesma.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03" name="Google Shape;1103;g11d5939a6b3_0_19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14313" y="3119607"/>
            <a:ext cx="3072425" cy="1942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09" name="Google Shape;1109;p8"/>
          <p:cNvSpPr txBox="1"/>
          <p:nvPr/>
        </p:nvSpPr>
        <p:spPr>
          <a:xfrm>
            <a:off x="6900" y="2382950"/>
            <a:ext cx="44418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0" name="Google Shape;1110;p8"/>
          <p:cNvSpPr/>
          <p:nvPr/>
        </p:nvSpPr>
        <p:spPr>
          <a:xfrm>
            <a:off x="-56925" y="0"/>
            <a:ext cx="9144000" cy="505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8"/>
          <p:cNvSpPr txBox="1"/>
          <p:nvPr>
            <p:ph idx="4294967295" type="ctrTitle"/>
          </p:nvPr>
        </p:nvSpPr>
        <p:spPr>
          <a:xfrm>
            <a:off x="269500" y="3463775"/>
            <a:ext cx="49743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4800" u="none" cap="none" strike="noStrike">
                <a:solidFill>
                  <a:srgbClr val="0F89FF"/>
                </a:solidFill>
                <a:latin typeface="Montserrat"/>
                <a:ea typeface="Montserrat"/>
                <a:cs typeface="Montserrat"/>
                <a:sym typeface="Montserrat"/>
              </a:rPr>
              <a:t>Perguntas?</a:t>
            </a:r>
            <a:endParaRPr b="1" i="0" sz="4800" u="none" cap="none" strike="noStrike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2" name="Google Shape;111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6800" y="0"/>
            <a:ext cx="6187200" cy="36219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g-azul.png" id="1117" name="Google Shape;111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1118" name="Google Shape;111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8874" y="1804925"/>
            <a:ext cx="4617500" cy="1362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ors.png" id="1119" name="Google Shape;111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76825"/>
            <a:ext cx="9144000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9"/>
          <p:cNvSpPr txBox="1"/>
          <p:nvPr>
            <p:ph idx="4294967295" type="ctrTitle"/>
          </p:nvPr>
        </p:nvSpPr>
        <p:spPr>
          <a:xfrm>
            <a:off x="3916900" y="3504372"/>
            <a:ext cx="7199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#VemSerFeliz</a:t>
            </a:r>
            <a:endParaRPr b="1" i="0" sz="4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g11d52dffc34_0_9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1d52dffc34_0_9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11d52dffc34_0_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11d52dffc34_0_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11d52dffc34_0_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1d52dffc34_0_90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Mão na massa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g11d52dffc34_0_90"/>
          <p:cNvSpPr txBox="1"/>
          <p:nvPr/>
        </p:nvSpPr>
        <p:spPr>
          <a:xfrm>
            <a:off x="543450" y="807000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criar o nosso primeiro arquivo Javascript e inseri-lo em um arquivo .html?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Criaremos a nossa primeira interação através do Javascript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Forma&#10;&#10;Descrição gerada automaticamente com confiança média" id="219" name="Google Shape;219;g11d52dffc34_0_9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38102" y="2524892"/>
            <a:ext cx="4267796" cy="1219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